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76" r:id="rId5"/>
    <p:sldId id="277" r:id="rId6"/>
    <p:sldId id="282" r:id="rId7"/>
    <p:sldId id="278" r:id="rId8"/>
    <p:sldId id="281" r:id="rId9"/>
    <p:sldId id="279" r:id="rId10"/>
    <p:sldId id="263"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595"/>
  </p:normalViewPr>
  <p:slideViewPr>
    <p:cSldViewPr>
      <p:cViewPr>
        <p:scale>
          <a:sx n="70" d="100"/>
          <a:sy n="70" d="100"/>
        </p:scale>
        <p:origin x="2152" y="60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404ADA7-106C-480D-9271-87AF08781E82}" type="datetimeFigureOut">
              <a:rPr lang="fr-FR" smtClean="0"/>
              <a:t>22/05/2017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404ADA7-106C-480D-9271-87AF08781E82}" type="datetimeFigureOut">
              <a:rPr lang="fr-FR" smtClean="0"/>
              <a:t>22/05/2017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404ADA7-106C-480D-9271-87AF08781E82}" type="datetimeFigureOut">
              <a:rPr lang="fr-FR" smtClean="0"/>
              <a:t>22/05/2017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404ADA7-106C-480D-9271-87AF08781E82}" type="datetimeFigureOut">
              <a:rPr lang="fr-FR" smtClean="0"/>
              <a:t>22/05/2017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404ADA7-106C-480D-9271-87AF08781E82}" type="datetimeFigureOut">
              <a:rPr lang="fr-FR" smtClean="0"/>
              <a:t>22/05/2017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404ADA7-106C-480D-9271-87AF08781E82}" type="datetimeFigureOut">
              <a:rPr lang="fr-FR" smtClean="0"/>
              <a:t>22/05/2017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404ADA7-106C-480D-9271-87AF08781E82}" type="datetimeFigureOut">
              <a:rPr lang="fr-FR" smtClean="0"/>
              <a:t>22/05/2017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404ADA7-106C-480D-9271-87AF08781E82}" type="datetimeFigureOut">
              <a:rPr lang="fr-FR" smtClean="0"/>
              <a:t>22/05/2017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404ADA7-106C-480D-9271-87AF08781E82}" type="datetimeFigureOut">
              <a:rPr lang="fr-FR" smtClean="0"/>
              <a:t>22/05/2017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404ADA7-106C-480D-9271-87AF08781E82}" type="datetimeFigureOut">
              <a:rPr lang="fr-FR" smtClean="0"/>
              <a:t>22/05/2017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404ADA7-106C-480D-9271-87AF08781E82}" type="datetimeFigureOut">
              <a:rPr lang="fr-FR" smtClean="0"/>
              <a:t>22/05/2017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04ADA7-106C-480D-9271-87AF08781E82}" type="datetimeFigureOut">
              <a:rPr lang="fr-FR" smtClean="0"/>
              <a:t>22/05/2017</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77BD67-56FE-4723-B439-905906B0B746}" type="slidenum">
              <a:rPr lang="fr-FR" smtClean="0"/>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hyperlink" Target="http://www.schwabfound.org/" TargetMode="External"/><Relationship Id="rId4" Type="http://schemas.openxmlformats.org/officeDocument/2006/relationships/hyperlink" Target="http://www.skollfoundation.org/" TargetMode="External"/><Relationship Id="rId5" Type="http://schemas.openxmlformats.org/officeDocument/2006/relationships/hyperlink" Target="http://www.grameenfoundation.org/" TargetMode="External"/><Relationship Id="rId6" Type="http://schemas.openxmlformats.org/officeDocument/2006/relationships/image" Target="NULL"/><Relationship Id="rId1" Type="http://schemas.openxmlformats.org/officeDocument/2006/relationships/slideLayout" Target="../slideLayouts/slideLayout2.xml"/><Relationship Id="rId2" Type="http://schemas.openxmlformats.org/officeDocument/2006/relationships/hyperlink" Target="http://www.ashoka.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en.wikipedia.org/wiki/Social_enterprise"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ctrTitle"/>
          </p:nvPr>
        </p:nvSpPr>
        <p:spPr>
          <a:xfrm>
            <a:off x="251520" y="2924944"/>
            <a:ext cx="9144000" cy="3522208"/>
          </a:xfrm>
        </p:spPr>
        <p:txBody>
          <a:bodyPr>
            <a:normAutofit/>
          </a:bodyPr>
          <a:lstStyle/>
          <a:p>
            <a:r>
              <a:rPr lang="en-GB" sz="2800" b="1" dirty="0" smtClean="0"/>
              <a:t>Erasmus+, Key Action 2: Strategic partnership </a:t>
            </a:r>
            <a:br>
              <a:rPr lang="en-GB" sz="2800" b="1" dirty="0" smtClean="0"/>
            </a:br>
            <a:r>
              <a:rPr lang="en-GB" sz="2800" b="1" dirty="0" smtClean="0"/>
              <a:t>PROJECT NUMBER: 2015-1-FR01-KA203-015261</a:t>
            </a:r>
            <a:br>
              <a:rPr lang="en-GB" sz="2800" b="1" dirty="0" smtClean="0"/>
            </a:br>
            <a:r>
              <a:rPr lang="en-GB" sz="2800" b="1" dirty="0"/>
              <a:t/>
            </a:r>
            <a:br>
              <a:rPr lang="en-GB" sz="2800" b="1" dirty="0"/>
            </a:br>
            <a:r>
              <a:rPr lang="en-GB" sz="2800" b="1" dirty="0" smtClean="0"/>
              <a:t>IO1: Open Online Courses on Social Entrepreneurship</a:t>
            </a:r>
            <a:br>
              <a:rPr lang="en-GB" sz="2800" b="1" dirty="0" smtClean="0"/>
            </a:br>
            <a:r>
              <a:rPr lang="en-US" sz="2800" b="1" dirty="0">
                <a:solidFill>
                  <a:srgbClr val="C00000"/>
                </a:solidFill>
              </a:rPr>
              <a:t>Social entrepreneurship: Theory, Field and responsibility</a:t>
            </a:r>
            <a:r>
              <a:rPr lang="en-US" sz="2800" dirty="0">
                <a:solidFill>
                  <a:srgbClr val="C00000"/>
                </a:solidFill>
              </a:rPr>
              <a:t/>
            </a:r>
            <a:br>
              <a:rPr lang="en-US" sz="2800" dirty="0">
                <a:solidFill>
                  <a:srgbClr val="C00000"/>
                </a:solidFill>
              </a:rPr>
            </a:br>
            <a:r>
              <a:rPr lang="en-GB" sz="2800" dirty="0">
                <a:solidFill>
                  <a:srgbClr val="C00000"/>
                </a:solidFill>
              </a:rPr>
              <a:t/>
            </a:r>
            <a:br>
              <a:rPr lang="en-GB" sz="2800" dirty="0">
                <a:solidFill>
                  <a:srgbClr val="C00000"/>
                </a:solidFill>
              </a:rPr>
            </a:br>
            <a:r>
              <a:rPr lang="en-GB" sz="2800" dirty="0" smtClean="0"/>
              <a:t>Learning Material </a:t>
            </a:r>
            <a:endParaRPr lang="fr-FR" sz="2800" dirty="0"/>
          </a:p>
        </p:txBody>
      </p:sp>
      <p:pic>
        <p:nvPicPr>
          <p:cNvPr id="6"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19672" y="1052736"/>
            <a:ext cx="5491219" cy="119778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95736" y="274638"/>
            <a:ext cx="6491064" cy="994122"/>
          </a:xfrm>
        </p:spPr>
        <p:txBody>
          <a:bodyPr/>
          <a:lstStyle/>
          <a:p>
            <a:r>
              <a:rPr lang="fr-FR" dirty="0" err="1" smtClean="0"/>
              <a:t>Literature</a:t>
            </a:r>
            <a:endParaRPr lang="fr-FR" dirty="0"/>
          </a:p>
        </p:txBody>
      </p:sp>
      <p:sp>
        <p:nvSpPr>
          <p:cNvPr id="3" name="Espace réservé du contenu 2"/>
          <p:cNvSpPr>
            <a:spLocks noGrp="1"/>
          </p:cNvSpPr>
          <p:nvPr>
            <p:ph idx="1"/>
          </p:nvPr>
        </p:nvSpPr>
        <p:spPr/>
        <p:txBody>
          <a:bodyPr>
            <a:normAutofit fontScale="55000" lnSpcReduction="20000"/>
          </a:bodyPr>
          <a:lstStyle/>
          <a:p>
            <a:pPr lvl="0"/>
            <a:r>
              <a:rPr lang="en-US" dirty="0"/>
              <a:t>Abu-</a:t>
            </a:r>
            <a:r>
              <a:rPr lang="en-US" dirty="0" err="1"/>
              <a:t>Saifan</a:t>
            </a:r>
            <a:r>
              <a:rPr lang="en-US" dirty="0"/>
              <a:t>, S. (2012). Social Entrepreneurship: Definition and Boundaries. Technology Innovation Management Review.</a:t>
            </a:r>
          </a:p>
          <a:p>
            <a:pPr lvl="0"/>
            <a:r>
              <a:rPr lang="en-US" dirty="0"/>
              <a:t>Dees J.G. (2001). The Meaning of "Social Entrepreneurship".</a:t>
            </a:r>
          </a:p>
          <a:p>
            <a:pPr lvl="0"/>
            <a:r>
              <a:rPr lang="en-US" dirty="0" err="1"/>
              <a:t>Leadbeater</a:t>
            </a:r>
            <a:r>
              <a:rPr lang="en-US" dirty="0"/>
              <a:t>, C. (1997). The rise of the social entrepreneur, DEMOS, London.</a:t>
            </a:r>
          </a:p>
          <a:p>
            <a:pPr lvl="0"/>
            <a:r>
              <a:rPr lang="en-US" dirty="0"/>
              <a:t>Educating the Next Wave of Entrepreneurs: Unlocking entrepreneurial capabilities to meet the global challenges of the 21st Century. A Report of the Global Education Education Initiative. World Economic Forum, 2009.</a:t>
            </a:r>
          </a:p>
          <a:p>
            <a:pPr lvl="0"/>
            <a:r>
              <a:rPr lang="en-US" dirty="0"/>
              <a:t>Martin R.L and </a:t>
            </a:r>
            <a:r>
              <a:rPr lang="en-US" dirty="0" err="1"/>
              <a:t>Osberg</a:t>
            </a:r>
            <a:r>
              <a:rPr lang="en-US" dirty="0"/>
              <a:t> S. (2007). Social Entrepreneurship: The Case for Definition. Stanford Social Innovation Review.</a:t>
            </a:r>
          </a:p>
          <a:p>
            <a:pPr lvl="0"/>
            <a:r>
              <a:rPr lang="en-US" dirty="0" err="1"/>
              <a:t>Peredo</a:t>
            </a:r>
            <a:r>
              <a:rPr lang="en-US" dirty="0"/>
              <a:t>, A. and McLean, M. (2006). Social entrepreneurship: a critical review of the concept. Journal of world business, vol. 41.</a:t>
            </a:r>
          </a:p>
          <a:p>
            <a:r>
              <a:rPr lang="en-US" dirty="0"/>
              <a:t>Further reading:</a:t>
            </a:r>
            <a:r>
              <a:rPr lang="en-US" i="1" dirty="0"/>
              <a:t> </a:t>
            </a:r>
            <a:endParaRPr lang="en-US" dirty="0"/>
          </a:p>
          <a:p>
            <a:r>
              <a:rPr lang="en-US" i="1" u="sng" dirty="0">
                <a:hlinkClick r:id="rId2"/>
              </a:rPr>
              <a:t>www.ashoka.org</a:t>
            </a:r>
            <a:endParaRPr lang="en-US" dirty="0"/>
          </a:p>
          <a:p>
            <a:r>
              <a:rPr lang="en-US" i="1" u="sng" dirty="0">
                <a:hlinkClick r:id="rId3"/>
              </a:rPr>
              <a:t>www.schwabfound.org</a:t>
            </a:r>
            <a:endParaRPr lang="en-US" dirty="0"/>
          </a:p>
          <a:p>
            <a:r>
              <a:rPr lang="en-US" i="1" u="sng" dirty="0">
                <a:hlinkClick r:id="rId4"/>
              </a:rPr>
              <a:t>www.skollfoundation.org</a:t>
            </a:r>
            <a:endParaRPr lang="en-US" dirty="0"/>
          </a:p>
          <a:p>
            <a:r>
              <a:rPr lang="en-US" i="1" u="sng" dirty="0">
                <a:hlinkClick r:id="rId5"/>
              </a:rPr>
              <a:t>www.grameenfoundation.org</a:t>
            </a:r>
            <a:endParaRPr lang="en-US" dirty="0"/>
          </a:p>
          <a:p>
            <a:endParaRPr lang="fr-FR" dirty="0"/>
          </a:p>
        </p:txBody>
      </p:sp>
      <p:pic>
        <p:nvPicPr>
          <p:cNvPr id="4" name="Image 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298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95736" y="274638"/>
            <a:ext cx="6491064" cy="994122"/>
          </a:xfrm>
        </p:spPr>
        <p:txBody>
          <a:bodyPr/>
          <a:lstStyle/>
          <a:p>
            <a:r>
              <a:rPr lang="fr-FR" b="1" dirty="0" smtClean="0">
                <a:solidFill>
                  <a:srgbClr val="C00000"/>
                </a:solidFill>
              </a:rPr>
              <a:t>Learning </a:t>
            </a:r>
            <a:r>
              <a:rPr lang="fr-FR" b="1" dirty="0" err="1" smtClean="0">
                <a:solidFill>
                  <a:srgbClr val="C00000"/>
                </a:solidFill>
              </a:rPr>
              <a:t>outcomes</a:t>
            </a:r>
            <a:endParaRPr lang="fr-FR" b="1" dirty="0">
              <a:solidFill>
                <a:srgbClr val="C00000"/>
              </a:solidFill>
            </a:endParaRPr>
          </a:p>
        </p:txBody>
      </p:sp>
      <p:sp>
        <p:nvSpPr>
          <p:cNvPr id="3" name="Espace réservé du contenu 2"/>
          <p:cNvSpPr>
            <a:spLocks noGrp="1"/>
          </p:cNvSpPr>
          <p:nvPr>
            <p:ph idx="1"/>
          </p:nvPr>
        </p:nvSpPr>
        <p:spPr/>
        <p:txBody>
          <a:bodyPr>
            <a:normAutofit fontScale="85000" lnSpcReduction="10000"/>
          </a:bodyPr>
          <a:lstStyle/>
          <a:p>
            <a:pPr marL="0" indent="0">
              <a:buNone/>
            </a:pPr>
            <a:r>
              <a:rPr lang="pl-PL" dirty="0" err="1"/>
              <a:t>After</a:t>
            </a:r>
            <a:r>
              <a:rPr lang="pl-PL" dirty="0"/>
              <a:t> </a:t>
            </a:r>
            <a:r>
              <a:rPr lang="pl-PL" dirty="0" err="1"/>
              <a:t>studying</a:t>
            </a:r>
            <a:r>
              <a:rPr lang="pl-PL" dirty="0"/>
              <a:t> </a:t>
            </a:r>
            <a:r>
              <a:rPr lang="pl-PL" dirty="0" err="1"/>
              <a:t>this</a:t>
            </a:r>
            <a:r>
              <a:rPr lang="pl-PL" dirty="0"/>
              <a:t> </a:t>
            </a:r>
            <a:r>
              <a:rPr lang="pl-PL" dirty="0" err="1"/>
              <a:t>topic</a:t>
            </a:r>
            <a:r>
              <a:rPr lang="pl-PL" dirty="0"/>
              <a:t>, the </a:t>
            </a:r>
            <a:r>
              <a:rPr lang="pl-PL" dirty="0" err="1"/>
              <a:t>participant</a:t>
            </a:r>
            <a:r>
              <a:rPr lang="pl-PL" dirty="0"/>
              <a:t> </a:t>
            </a:r>
            <a:r>
              <a:rPr lang="pl-PL" dirty="0" err="1"/>
              <a:t>will</a:t>
            </a:r>
            <a:r>
              <a:rPr lang="pl-PL" dirty="0"/>
              <a:t> </a:t>
            </a:r>
            <a:r>
              <a:rPr lang="pl-PL" dirty="0" err="1"/>
              <a:t>know</a:t>
            </a:r>
            <a:r>
              <a:rPr lang="pl-PL" dirty="0"/>
              <a:t>/ </a:t>
            </a:r>
            <a:r>
              <a:rPr lang="pl-PL" dirty="0" err="1"/>
              <a:t>will</a:t>
            </a:r>
            <a:r>
              <a:rPr lang="pl-PL" dirty="0"/>
              <a:t> be </a:t>
            </a:r>
            <a:r>
              <a:rPr lang="pl-PL" dirty="0" err="1"/>
              <a:t>able</a:t>
            </a:r>
            <a:r>
              <a:rPr lang="pl-PL" dirty="0"/>
              <a:t> to: </a:t>
            </a:r>
            <a:endParaRPr lang="en-US" dirty="0"/>
          </a:p>
          <a:p>
            <a:pPr marL="0" indent="0">
              <a:buNone/>
            </a:pPr>
            <a:r>
              <a:rPr lang="pl-PL" b="1" i="1" dirty="0"/>
              <a:t>Knowledge:</a:t>
            </a:r>
            <a:endParaRPr lang="en-US" dirty="0"/>
          </a:p>
          <a:p>
            <a:pPr lvl="0"/>
            <a:r>
              <a:rPr lang="pl-PL" dirty="0" err="1"/>
              <a:t>Identify</a:t>
            </a:r>
            <a:r>
              <a:rPr lang="pl-PL" dirty="0"/>
              <a:t> and </a:t>
            </a:r>
            <a:r>
              <a:rPr lang="pl-PL" dirty="0" err="1"/>
              <a:t>describe</a:t>
            </a:r>
            <a:r>
              <a:rPr lang="pl-PL" dirty="0"/>
              <a:t> the </a:t>
            </a:r>
            <a:r>
              <a:rPr lang="pl-PL" dirty="0" err="1"/>
              <a:t>basic</a:t>
            </a:r>
            <a:r>
              <a:rPr lang="pl-PL" dirty="0"/>
              <a:t> </a:t>
            </a:r>
            <a:r>
              <a:rPr lang="pl-PL" dirty="0" err="1"/>
              <a:t>concepts</a:t>
            </a:r>
            <a:r>
              <a:rPr lang="pl-PL" dirty="0"/>
              <a:t> of </a:t>
            </a:r>
            <a:r>
              <a:rPr lang="pl-PL" dirty="0" err="1"/>
              <a:t>social</a:t>
            </a:r>
            <a:r>
              <a:rPr lang="pl-PL" dirty="0"/>
              <a:t> </a:t>
            </a:r>
            <a:r>
              <a:rPr lang="pl-PL" dirty="0" err="1"/>
              <a:t>entrepreneurship</a:t>
            </a:r>
            <a:r>
              <a:rPr lang="pl-PL" dirty="0"/>
              <a:t> </a:t>
            </a:r>
            <a:endParaRPr lang="en-US" dirty="0"/>
          </a:p>
          <a:p>
            <a:pPr marL="0" indent="0">
              <a:buNone/>
            </a:pPr>
            <a:r>
              <a:rPr lang="pl-PL" b="1" i="1" dirty="0" err="1"/>
              <a:t>Understanding</a:t>
            </a:r>
            <a:r>
              <a:rPr lang="pl-PL" b="1" i="1" dirty="0"/>
              <a:t>:</a:t>
            </a:r>
            <a:endParaRPr lang="en-US" dirty="0"/>
          </a:p>
          <a:p>
            <a:pPr lvl="0"/>
            <a:r>
              <a:rPr lang="pl-PL" dirty="0" err="1"/>
              <a:t>Recognize</a:t>
            </a:r>
            <a:r>
              <a:rPr lang="pl-PL" dirty="0"/>
              <a:t> </a:t>
            </a:r>
            <a:r>
              <a:rPr lang="pl-PL" dirty="0" err="1"/>
              <a:t>differencies</a:t>
            </a:r>
            <a:r>
              <a:rPr lang="pl-PL" dirty="0"/>
              <a:t> and </a:t>
            </a:r>
            <a:r>
              <a:rPr lang="pl-PL" dirty="0" err="1"/>
              <a:t>similarities</a:t>
            </a:r>
            <a:r>
              <a:rPr lang="pl-PL" dirty="0"/>
              <a:t> </a:t>
            </a:r>
            <a:r>
              <a:rPr lang="pl-PL" dirty="0" err="1"/>
              <a:t>between</a:t>
            </a:r>
            <a:r>
              <a:rPr lang="pl-PL" dirty="0"/>
              <a:t> „</a:t>
            </a:r>
            <a:r>
              <a:rPr lang="pl-PL" dirty="0" err="1"/>
              <a:t>entrepreneurship</a:t>
            </a:r>
            <a:r>
              <a:rPr lang="pl-PL" dirty="0"/>
              <a:t>” and „</a:t>
            </a:r>
            <a:r>
              <a:rPr lang="pl-PL" dirty="0" err="1"/>
              <a:t>social</a:t>
            </a:r>
            <a:r>
              <a:rPr lang="pl-PL" dirty="0"/>
              <a:t> </a:t>
            </a:r>
            <a:r>
              <a:rPr lang="pl-PL" dirty="0" err="1"/>
              <a:t>entrepreneurship</a:t>
            </a:r>
            <a:r>
              <a:rPr lang="pl-PL" dirty="0"/>
              <a:t>”.</a:t>
            </a:r>
            <a:endParaRPr lang="en-US" dirty="0"/>
          </a:p>
          <a:p>
            <a:pPr lvl="0"/>
            <a:r>
              <a:rPr lang="pl-PL" dirty="0" err="1"/>
              <a:t>Capable</a:t>
            </a:r>
            <a:r>
              <a:rPr lang="pl-PL" dirty="0"/>
              <a:t> to </a:t>
            </a:r>
            <a:r>
              <a:rPr lang="pl-PL" dirty="0" err="1"/>
              <a:t>recognize</a:t>
            </a:r>
            <a:r>
              <a:rPr lang="pl-PL" dirty="0"/>
              <a:t> </a:t>
            </a:r>
            <a:r>
              <a:rPr lang="pl-PL" dirty="0" err="1"/>
              <a:t>other</a:t>
            </a:r>
            <a:r>
              <a:rPr lang="pl-PL" dirty="0"/>
              <a:t> </a:t>
            </a:r>
            <a:r>
              <a:rPr lang="pl-PL" dirty="0" err="1"/>
              <a:t>forms</a:t>
            </a:r>
            <a:r>
              <a:rPr lang="pl-PL" dirty="0"/>
              <a:t> of </a:t>
            </a:r>
            <a:r>
              <a:rPr lang="pl-PL" dirty="0" err="1"/>
              <a:t>social</a:t>
            </a:r>
            <a:r>
              <a:rPr lang="pl-PL" dirty="0"/>
              <a:t> </a:t>
            </a:r>
            <a:r>
              <a:rPr lang="pl-PL" dirty="0" err="1"/>
              <a:t>activities</a:t>
            </a:r>
            <a:r>
              <a:rPr lang="pl-PL" dirty="0"/>
              <a:t> and </a:t>
            </a:r>
            <a:r>
              <a:rPr lang="pl-PL" dirty="0" err="1"/>
              <a:t>compare</a:t>
            </a:r>
            <a:r>
              <a:rPr lang="pl-PL" dirty="0"/>
              <a:t> </a:t>
            </a:r>
            <a:r>
              <a:rPr lang="pl-PL" dirty="0" err="1"/>
              <a:t>them</a:t>
            </a:r>
            <a:r>
              <a:rPr lang="pl-PL" dirty="0"/>
              <a:t> with „</a:t>
            </a:r>
            <a:r>
              <a:rPr lang="pl-PL" dirty="0" err="1"/>
              <a:t>Social</a:t>
            </a:r>
            <a:r>
              <a:rPr lang="pl-PL" dirty="0"/>
              <a:t> </a:t>
            </a:r>
            <a:r>
              <a:rPr lang="pl-PL" dirty="0" err="1"/>
              <a:t>entrepreneurship</a:t>
            </a:r>
            <a:r>
              <a:rPr lang="pl-PL" dirty="0"/>
              <a:t>”.</a:t>
            </a:r>
            <a:endParaRPr lang="en-US" dirty="0"/>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95736" y="274638"/>
            <a:ext cx="6491064" cy="994122"/>
          </a:xfrm>
        </p:spPr>
        <p:txBody>
          <a:bodyPr/>
          <a:lstStyle/>
          <a:p>
            <a:r>
              <a:rPr lang="fr-FR" b="1" dirty="0" smtClean="0">
                <a:solidFill>
                  <a:srgbClr val="C00000"/>
                </a:solidFill>
              </a:rPr>
              <a:t>Content</a:t>
            </a:r>
            <a:endParaRPr lang="fr-FR" b="1" dirty="0">
              <a:solidFill>
                <a:srgbClr val="C00000"/>
              </a:solidFill>
            </a:endParaRPr>
          </a:p>
        </p:txBody>
      </p:sp>
      <p:sp>
        <p:nvSpPr>
          <p:cNvPr id="3" name="Espace réservé du contenu 2"/>
          <p:cNvSpPr>
            <a:spLocks noGrp="1"/>
          </p:cNvSpPr>
          <p:nvPr>
            <p:ph idx="1"/>
          </p:nvPr>
        </p:nvSpPr>
        <p:spPr/>
        <p:txBody>
          <a:bodyPr>
            <a:normAutofit/>
          </a:bodyPr>
          <a:lstStyle/>
          <a:p>
            <a:pPr marL="514350" lvl="0" indent="-514350">
              <a:buFont typeface="+mj-lt"/>
              <a:buAutoNum type="arabicPeriod"/>
            </a:pPr>
            <a:r>
              <a:rPr lang="en-US" dirty="0"/>
              <a:t>Development of "Social entrepreneurship" concept.</a:t>
            </a:r>
          </a:p>
          <a:p>
            <a:pPr marL="514350" lvl="0" indent="-514350">
              <a:buFont typeface="+mj-lt"/>
              <a:buAutoNum type="arabicPeriod"/>
            </a:pPr>
            <a:r>
              <a:rPr lang="en-US" dirty="0"/>
              <a:t>Shift from “Entrepreneurship” to “Social entrepreneurship”.</a:t>
            </a:r>
          </a:p>
          <a:p>
            <a:pPr marL="514350" lvl="0" indent="-514350">
              <a:buFont typeface="+mj-lt"/>
              <a:buAutoNum type="arabicPeriod"/>
            </a:pPr>
            <a:r>
              <a:rPr lang="en-US" dirty="0"/>
              <a:t>Comparison of “Social entrepreneurship” with others forms of social activism.</a:t>
            </a:r>
          </a:p>
          <a:p>
            <a:pPr marL="514350" lvl="0" indent="-514350">
              <a:buFont typeface="+mj-lt"/>
              <a:buAutoNum type="arabicPeriod"/>
            </a:pPr>
            <a:r>
              <a:rPr lang="en-US" dirty="0"/>
              <a:t>Challenges in social entrepreneurship.</a:t>
            </a:r>
          </a:p>
          <a:p>
            <a:pPr marL="0" indent="0">
              <a:buNone/>
            </a:pPr>
            <a:endParaRPr lang="fr-FR" dirty="0"/>
          </a:p>
        </p:txBody>
      </p:sp>
    </p:spTree>
    <p:extLst>
      <p:ext uri="{BB962C8B-B14F-4D97-AF65-F5344CB8AC3E}">
        <p14:creationId xmlns:p14="http://schemas.microsoft.com/office/powerpoint/2010/main" val="1307565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2536" y="274638"/>
            <a:ext cx="8939336" cy="994122"/>
          </a:xfrm>
        </p:spPr>
        <p:txBody>
          <a:bodyPr>
            <a:normAutofit fontScale="90000"/>
          </a:bodyPr>
          <a:lstStyle/>
          <a:p>
            <a:pPr marL="514350" lvl="0" indent="-514350">
              <a:buFont typeface="+mj-lt"/>
              <a:buAutoNum type="arabicPeriod"/>
            </a:pPr>
            <a:r>
              <a:rPr lang="en-US" b="1" dirty="0">
                <a:solidFill>
                  <a:srgbClr val="C00000"/>
                </a:solidFill>
              </a:rPr>
              <a:t>Development of "Social entrepreneurship" concept.</a:t>
            </a:r>
            <a:endParaRPr lang="en-US" b="1" dirty="0">
              <a:solidFill>
                <a:srgbClr val="C00000"/>
              </a:solidFill>
            </a:endParaRPr>
          </a:p>
        </p:txBody>
      </p:sp>
      <p:sp>
        <p:nvSpPr>
          <p:cNvPr id="3" name="Espace réservé du contenu 2"/>
          <p:cNvSpPr>
            <a:spLocks noGrp="1"/>
          </p:cNvSpPr>
          <p:nvPr>
            <p:ph idx="1"/>
          </p:nvPr>
        </p:nvSpPr>
        <p:spPr/>
        <p:txBody>
          <a:bodyPr>
            <a:normAutofit fontScale="92500" lnSpcReduction="20000"/>
          </a:bodyPr>
          <a:lstStyle/>
          <a:p>
            <a:r>
              <a:rPr lang="en-US" sz="2000" dirty="0" smtClean="0"/>
              <a:t>Social </a:t>
            </a:r>
            <a:r>
              <a:rPr lang="en-US" sz="2000" dirty="0"/>
              <a:t>entrepreneurship is the field in which entrepreneurs tailor their activities to </a:t>
            </a:r>
            <a:r>
              <a:rPr lang="en-US" sz="2000" dirty="0" smtClean="0"/>
              <a:t>be </a:t>
            </a:r>
            <a:r>
              <a:rPr lang="en-US" sz="2000" dirty="0"/>
              <a:t>directly tied with the ultimate goal of creating social value</a:t>
            </a:r>
            <a:r>
              <a:rPr lang="en-US" sz="2000" dirty="0" smtClean="0"/>
              <a:t>.</a:t>
            </a:r>
          </a:p>
          <a:p>
            <a:endParaRPr lang="en-US" sz="2000" dirty="0" smtClean="0"/>
          </a:p>
          <a:p>
            <a:r>
              <a:rPr lang="en-US" sz="2000" dirty="0" smtClean="0"/>
              <a:t>Critical </a:t>
            </a:r>
            <a:r>
              <a:rPr lang="en-US" sz="2000" dirty="0"/>
              <a:t>distinction between entrepreneurship and social entrepreneurship lies in the value proposition itself. </a:t>
            </a:r>
            <a:endParaRPr lang="en-US" sz="2000" dirty="0" smtClean="0"/>
          </a:p>
          <a:p>
            <a:endParaRPr lang="en-US" sz="2000" dirty="0"/>
          </a:p>
          <a:p>
            <a:r>
              <a:rPr lang="en-US" sz="2000" dirty="0" smtClean="0"/>
              <a:t>For </a:t>
            </a:r>
            <a:r>
              <a:rPr lang="en-US" sz="2000" dirty="0"/>
              <a:t>the entrepreneur, the value proposition anticipates and is organized to serve markets that can comfortably afford the new product or service, and is thus designed to create financial profit.</a:t>
            </a:r>
            <a:r>
              <a:rPr lang="en-US" sz="2000" dirty="0"/>
              <a:t> </a:t>
            </a:r>
            <a:endParaRPr lang="en-US" sz="2000" dirty="0" smtClean="0"/>
          </a:p>
          <a:p>
            <a:endParaRPr lang="en-US" sz="2000" dirty="0"/>
          </a:p>
          <a:p>
            <a:r>
              <a:rPr lang="en-US" sz="2000" dirty="0"/>
              <a:t>The social entrepreneur, however, neither anticipates nor organizes to create substantial financial profit for his or her investors – philanthropic and government organizations for the most part – or for himself or herself. Instead, the social entrepreneur aims for value in the form of large-scale, transformational benefit that accrues either to a significant segment of society or to society at large. </a:t>
            </a:r>
            <a:endParaRPr lang="fr-FR" sz="2000" dirty="0"/>
          </a:p>
        </p:txBody>
      </p:sp>
    </p:spTree>
    <p:extLst>
      <p:ext uri="{BB962C8B-B14F-4D97-AF65-F5344CB8AC3E}">
        <p14:creationId xmlns:p14="http://schemas.microsoft.com/office/powerpoint/2010/main" val="750679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2536" y="274638"/>
            <a:ext cx="8939336" cy="994122"/>
          </a:xfrm>
        </p:spPr>
        <p:txBody>
          <a:bodyPr>
            <a:normAutofit fontScale="90000"/>
          </a:bodyPr>
          <a:lstStyle/>
          <a:p>
            <a:pPr lvl="0"/>
            <a:r>
              <a:rPr lang="en-US" b="1" dirty="0" smtClean="0">
                <a:solidFill>
                  <a:srgbClr val="C00000"/>
                </a:solidFill>
              </a:rPr>
              <a:t>2. Shift </a:t>
            </a:r>
            <a:r>
              <a:rPr lang="en-US" b="1" dirty="0">
                <a:solidFill>
                  <a:srgbClr val="C00000"/>
                </a:solidFill>
              </a:rPr>
              <a:t>from “Entrepreneurship” to “Social entrepreneurship”.</a:t>
            </a:r>
            <a:endParaRPr lang="en-US" b="1" dirty="0">
              <a:solidFill>
                <a:srgbClr val="C00000"/>
              </a:solidFill>
            </a:endParaRPr>
          </a:p>
        </p:txBody>
      </p:sp>
      <p:sp>
        <p:nvSpPr>
          <p:cNvPr id="3" name="Espace réservé du contenu 2"/>
          <p:cNvSpPr>
            <a:spLocks noGrp="1"/>
          </p:cNvSpPr>
          <p:nvPr>
            <p:ph idx="1"/>
          </p:nvPr>
        </p:nvSpPr>
        <p:spPr/>
        <p:txBody>
          <a:bodyPr>
            <a:normAutofit/>
          </a:bodyPr>
          <a:lstStyle/>
          <a:p>
            <a:r>
              <a:rPr lang="en-US" sz="2000" dirty="0"/>
              <a:t>Social entrepreneurship is distinct from the concept of entrepreneurship, yet still shares several similarities</a:t>
            </a:r>
            <a:r>
              <a:rPr lang="en-US" sz="2000" b="1" dirty="0"/>
              <a:t>. </a:t>
            </a:r>
            <a:r>
              <a:rPr lang="en-US" sz="2000" dirty="0"/>
              <a:t>The difference between "entrepreneurship" and "social entrepreneurship", however, stems from the purpose of a creation. </a:t>
            </a:r>
            <a:endParaRPr lang="en-US" sz="2000" dirty="0" smtClean="0"/>
          </a:p>
          <a:p>
            <a:r>
              <a:rPr lang="en-US" sz="2000" dirty="0"/>
              <a:t>Any definition of the term “social entrepreneurship” must start with the word “entrepreneurship.” The word “social” simply modifies entrepreneurship.</a:t>
            </a:r>
          </a:p>
          <a:p>
            <a:r>
              <a:rPr lang="en-US" sz="2000" dirty="0"/>
              <a:t>At times, profit-making </a:t>
            </a:r>
            <a:r>
              <a:rPr lang="en-US" sz="2000" dirty="0">
                <a:hlinkClick r:id="rId2"/>
              </a:rPr>
              <a:t>social enterprises</a:t>
            </a:r>
            <a:r>
              <a:rPr lang="en-US" sz="2000" dirty="0"/>
              <a:t> may be established to support the social or cultural goals of the organization but not as an end in itself.</a:t>
            </a:r>
            <a:r>
              <a:rPr lang="en-US" sz="2000" b="1" dirty="0"/>
              <a:t> </a:t>
            </a:r>
            <a:r>
              <a:rPr lang="en-US" sz="2000" dirty="0"/>
              <a:t>Many associate social entrepreneurship exclusively with not-for-profit organizations starting for-profit or earned-income ventures. Others use it to describe anyone who starts a not-for-profit organization. Still others use it to refer to business owners who integrate social responsibility into their operations. </a:t>
            </a:r>
          </a:p>
          <a:p>
            <a:endParaRPr lang="fr-FR" sz="2000" dirty="0"/>
          </a:p>
        </p:txBody>
      </p:sp>
    </p:spTree>
    <p:extLst>
      <p:ext uri="{BB962C8B-B14F-4D97-AF65-F5344CB8AC3E}">
        <p14:creationId xmlns:p14="http://schemas.microsoft.com/office/powerpoint/2010/main" val="2634190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2536" y="274638"/>
            <a:ext cx="8939336" cy="994122"/>
          </a:xfrm>
        </p:spPr>
        <p:txBody>
          <a:bodyPr>
            <a:normAutofit fontScale="90000"/>
          </a:bodyPr>
          <a:lstStyle/>
          <a:p>
            <a:pPr lvl="0"/>
            <a:r>
              <a:rPr lang="en-US" b="1" dirty="0" smtClean="0">
                <a:solidFill>
                  <a:srgbClr val="C00000"/>
                </a:solidFill>
              </a:rPr>
              <a:t>2. Shift </a:t>
            </a:r>
            <a:r>
              <a:rPr lang="en-US" b="1" dirty="0">
                <a:solidFill>
                  <a:srgbClr val="C00000"/>
                </a:solidFill>
              </a:rPr>
              <a:t>from “Entrepreneurship” to “Social entrepreneurship”.</a:t>
            </a:r>
            <a:endParaRPr lang="en-US" b="1" dirty="0">
              <a:solidFill>
                <a:srgbClr val="C00000"/>
              </a:solidFill>
            </a:endParaRPr>
          </a:p>
        </p:txBody>
      </p:sp>
      <p:sp>
        <p:nvSpPr>
          <p:cNvPr id="3" name="Espace réservé du contenu 2"/>
          <p:cNvSpPr>
            <a:spLocks noGrp="1"/>
          </p:cNvSpPr>
          <p:nvPr>
            <p:ph idx="1"/>
          </p:nvPr>
        </p:nvSpPr>
        <p:spPr/>
        <p:txBody>
          <a:bodyPr>
            <a:normAutofit/>
          </a:bodyPr>
          <a:lstStyle/>
          <a:p>
            <a:r>
              <a:rPr lang="en-US" sz="2000" dirty="0"/>
              <a:t>Social entrepreneurship is distinct from the concept of entrepreneurship, yet still shares several similarities</a:t>
            </a:r>
            <a:r>
              <a:rPr lang="en-US" sz="2000" b="1" dirty="0"/>
              <a:t>. </a:t>
            </a:r>
            <a:r>
              <a:rPr lang="en-US" sz="2000" dirty="0"/>
              <a:t>The difference between "entrepreneurship" and "social entrepreneurship", however, stems from the purpose of a creation. </a:t>
            </a:r>
            <a:endParaRPr lang="en-US" sz="2000" dirty="0" smtClean="0"/>
          </a:p>
          <a:p>
            <a:pPr marL="0" indent="0">
              <a:buNone/>
            </a:pPr>
            <a:endParaRPr lang="en-US" sz="2000" dirty="0" smtClean="0"/>
          </a:p>
          <a:p>
            <a:r>
              <a:rPr lang="pl-PL" sz="2000" dirty="0"/>
              <a:t>The </a:t>
            </a:r>
            <a:r>
              <a:rPr lang="pl-PL" sz="2000" dirty="0" err="1"/>
              <a:t>Entrepreneurship</a:t>
            </a:r>
            <a:r>
              <a:rPr lang="pl-PL" sz="2000" dirty="0"/>
              <a:t> </a:t>
            </a:r>
            <a:r>
              <a:rPr lang="pl-PL" sz="2000" dirty="0" err="1"/>
              <a:t>Concept</a:t>
            </a:r>
            <a:r>
              <a:rPr lang="pl-PL" sz="2000" dirty="0"/>
              <a:t> </a:t>
            </a:r>
            <a:r>
              <a:rPr lang="pl-PL" sz="2000" dirty="0" err="1"/>
              <a:t>focuses</a:t>
            </a:r>
            <a:r>
              <a:rPr lang="pl-PL" sz="2000" dirty="0"/>
              <a:t> upon the </a:t>
            </a:r>
            <a:r>
              <a:rPr lang="pl-PL" sz="2000" dirty="0" err="1"/>
              <a:t>application</a:t>
            </a:r>
            <a:r>
              <a:rPr lang="pl-PL" sz="2000" dirty="0"/>
              <a:t> of </a:t>
            </a:r>
            <a:r>
              <a:rPr lang="pl-PL" sz="2000" dirty="0" err="1"/>
              <a:t>these</a:t>
            </a:r>
            <a:r>
              <a:rPr lang="pl-PL" sz="2000" dirty="0"/>
              <a:t> </a:t>
            </a:r>
            <a:r>
              <a:rPr lang="pl-PL" sz="2000" dirty="0" err="1"/>
              <a:t>enterprising</a:t>
            </a:r>
            <a:r>
              <a:rPr lang="pl-PL" sz="2000" dirty="0"/>
              <a:t> </a:t>
            </a:r>
            <a:r>
              <a:rPr lang="pl-PL" sz="2000" dirty="0" err="1"/>
              <a:t>skills</a:t>
            </a:r>
            <a:r>
              <a:rPr lang="pl-PL" sz="2000" dirty="0"/>
              <a:t> etc. to the </a:t>
            </a:r>
            <a:r>
              <a:rPr lang="pl-PL" sz="2000" dirty="0" err="1"/>
              <a:t>setting</a:t>
            </a:r>
            <a:r>
              <a:rPr lang="pl-PL" sz="2000" dirty="0"/>
              <a:t> </a:t>
            </a:r>
            <a:r>
              <a:rPr lang="pl-PL" sz="2000" dirty="0" err="1"/>
              <a:t>up</a:t>
            </a:r>
            <a:r>
              <a:rPr lang="pl-PL" sz="2000" dirty="0"/>
              <a:t> a </a:t>
            </a:r>
            <a:r>
              <a:rPr lang="pl-PL" sz="2000" dirty="0" err="1"/>
              <a:t>new</a:t>
            </a:r>
            <a:r>
              <a:rPr lang="pl-PL" sz="2000" dirty="0"/>
              <a:t> venture, developing/</a:t>
            </a:r>
            <a:r>
              <a:rPr lang="pl-PL" sz="2000" dirty="0" err="1"/>
              <a:t>growing</a:t>
            </a:r>
            <a:r>
              <a:rPr lang="pl-PL" sz="2000" dirty="0"/>
              <a:t> </a:t>
            </a:r>
            <a:r>
              <a:rPr lang="pl-PL" sz="2000" dirty="0" err="1"/>
              <a:t>an</a:t>
            </a:r>
            <a:r>
              <a:rPr lang="pl-PL" sz="2000" dirty="0"/>
              <a:t> </a:t>
            </a:r>
            <a:r>
              <a:rPr lang="pl-PL" sz="2000" dirty="0" err="1"/>
              <a:t>existing</a:t>
            </a:r>
            <a:r>
              <a:rPr lang="pl-PL" sz="2000" dirty="0"/>
              <a:t> venture and </a:t>
            </a:r>
            <a:r>
              <a:rPr lang="pl-PL" sz="2000" dirty="0" err="1"/>
              <a:t>designing</a:t>
            </a:r>
            <a:r>
              <a:rPr lang="pl-PL" sz="2000" dirty="0"/>
              <a:t> </a:t>
            </a:r>
            <a:r>
              <a:rPr lang="pl-PL" sz="2000" dirty="0" err="1"/>
              <a:t>an</a:t>
            </a:r>
            <a:r>
              <a:rPr lang="pl-PL" sz="2000" dirty="0"/>
              <a:t> </a:t>
            </a:r>
            <a:r>
              <a:rPr lang="pl-PL" sz="2000" dirty="0" err="1"/>
              <a:t>entrepreneurial</a:t>
            </a:r>
            <a:r>
              <a:rPr lang="pl-PL" sz="2000" dirty="0"/>
              <a:t> </a:t>
            </a:r>
            <a:r>
              <a:rPr lang="pl-PL" sz="2000" dirty="0" err="1"/>
              <a:t>organisation</a:t>
            </a:r>
            <a:r>
              <a:rPr lang="pl-PL" sz="2000" dirty="0"/>
              <a:t> (one in </a:t>
            </a:r>
            <a:r>
              <a:rPr lang="pl-PL" sz="2000" dirty="0" err="1"/>
              <a:t>which</a:t>
            </a:r>
            <a:r>
              <a:rPr lang="pl-PL" sz="2000" dirty="0"/>
              <a:t> the </a:t>
            </a:r>
            <a:r>
              <a:rPr lang="pl-PL" sz="2000" dirty="0" err="1"/>
              <a:t>capacity</a:t>
            </a:r>
            <a:r>
              <a:rPr lang="pl-PL" sz="2000" dirty="0"/>
              <a:t> for </a:t>
            </a:r>
            <a:r>
              <a:rPr lang="pl-PL" sz="2000" dirty="0" err="1"/>
              <a:t>effective</a:t>
            </a:r>
            <a:r>
              <a:rPr lang="pl-PL" sz="2000" dirty="0"/>
              <a:t> </a:t>
            </a:r>
            <a:r>
              <a:rPr lang="pl-PL" sz="2000" dirty="0" err="1"/>
              <a:t>use</a:t>
            </a:r>
            <a:r>
              <a:rPr lang="pl-PL" sz="2000" dirty="0"/>
              <a:t> of </a:t>
            </a:r>
            <a:r>
              <a:rPr lang="pl-PL" sz="2000" dirty="0" err="1"/>
              <a:t>enterprising</a:t>
            </a:r>
            <a:r>
              <a:rPr lang="pl-PL" sz="2000" dirty="0"/>
              <a:t> </a:t>
            </a:r>
            <a:r>
              <a:rPr lang="pl-PL" sz="2000" dirty="0" err="1"/>
              <a:t>skills</a:t>
            </a:r>
            <a:r>
              <a:rPr lang="pl-PL" sz="2000" dirty="0"/>
              <a:t> </a:t>
            </a:r>
            <a:r>
              <a:rPr lang="pl-PL" sz="2000" dirty="0" err="1"/>
              <a:t>will</a:t>
            </a:r>
            <a:r>
              <a:rPr lang="pl-PL" sz="2000" dirty="0"/>
              <a:t> be </a:t>
            </a:r>
            <a:r>
              <a:rPr lang="pl-PL" sz="2000" dirty="0" err="1"/>
              <a:t>enhanced</a:t>
            </a:r>
            <a:r>
              <a:rPr lang="pl-PL" sz="2000" dirty="0"/>
              <a:t>). The </a:t>
            </a:r>
            <a:r>
              <a:rPr lang="pl-PL" sz="2000" dirty="0" err="1"/>
              <a:t>context</a:t>
            </a:r>
            <a:r>
              <a:rPr lang="pl-PL" sz="2000" dirty="0"/>
              <a:t> </a:t>
            </a:r>
            <a:r>
              <a:rPr lang="pl-PL" sz="2000" dirty="0" err="1"/>
              <a:t>might</a:t>
            </a:r>
            <a:r>
              <a:rPr lang="pl-PL" sz="2000" dirty="0"/>
              <a:t> be business, </a:t>
            </a:r>
            <a:r>
              <a:rPr lang="pl-PL" sz="2000" dirty="0" err="1"/>
              <a:t>academy</a:t>
            </a:r>
            <a:r>
              <a:rPr lang="pl-PL" sz="2000" dirty="0"/>
              <a:t>, </a:t>
            </a:r>
            <a:r>
              <a:rPr lang="pl-PL" sz="2000" dirty="0" err="1"/>
              <a:t>social</a:t>
            </a:r>
            <a:r>
              <a:rPr lang="pl-PL" sz="2000" dirty="0"/>
              <a:t> </a:t>
            </a:r>
            <a:r>
              <a:rPr lang="pl-PL" sz="2000" dirty="0" err="1"/>
              <a:t>enterprise</a:t>
            </a:r>
            <a:r>
              <a:rPr lang="pl-PL" sz="2000" dirty="0"/>
              <a:t>, </a:t>
            </a:r>
            <a:r>
              <a:rPr lang="pl-PL" sz="2000" dirty="0" err="1"/>
              <a:t>NGOs</a:t>
            </a:r>
            <a:r>
              <a:rPr lang="pl-PL" sz="2000" dirty="0"/>
              <a:t> </a:t>
            </a:r>
            <a:r>
              <a:rPr lang="pl-PL" sz="2000" dirty="0" err="1"/>
              <a:t>or</a:t>
            </a:r>
            <a:r>
              <a:rPr lang="pl-PL" sz="2000" dirty="0"/>
              <a:t> </a:t>
            </a:r>
            <a:r>
              <a:rPr lang="pl-PL" sz="2000" dirty="0" err="1"/>
              <a:t>even</a:t>
            </a:r>
            <a:r>
              <a:rPr lang="pl-PL" sz="2000" dirty="0"/>
              <a:t> public </a:t>
            </a:r>
            <a:r>
              <a:rPr lang="pl-PL" sz="2000" dirty="0" err="1"/>
              <a:t>organisations</a:t>
            </a:r>
            <a:r>
              <a:rPr lang="pl-PL" sz="2000" dirty="0"/>
              <a:t>.</a:t>
            </a:r>
            <a:endParaRPr lang="en-US" sz="2000" dirty="0"/>
          </a:p>
          <a:p>
            <a:endParaRPr lang="fr-FR" sz="2000" dirty="0"/>
          </a:p>
        </p:txBody>
      </p:sp>
    </p:spTree>
    <p:extLst>
      <p:ext uri="{BB962C8B-B14F-4D97-AF65-F5344CB8AC3E}">
        <p14:creationId xmlns:p14="http://schemas.microsoft.com/office/powerpoint/2010/main" val="12427540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9656" y="631254"/>
            <a:ext cx="8939336" cy="994122"/>
          </a:xfrm>
        </p:spPr>
        <p:txBody>
          <a:bodyPr>
            <a:normAutofit fontScale="90000"/>
          </a:bodyPr>
          <a:lstStyle/>
          <a:p>
            <a:pPr lvl="0"/>
            <a:r>
              <a:rPr lang="en-US" b="1" dirty="0" smtClean="0">
                <a:solidFill>
                  <a:srgbClr val="C00000"/>
                </a:solidFill>
              </a:rPr>
              <a:t>3. </a:t>
            </a:r>
            <a:r>
              <a:rPr lang="en-US" sz="4000" b="1" dirty="0" smtClean="0">
                <a:solidFill>
                  <a:srgbClr val="C00000"/>
                </a:solidFill>
              </a:rPr>
              <a:t>Comparison </a:t>
            </a:r>
            <a:r>
              <a:rPr lang="en-US" sz="4000" b="1" dirty="0">
                <a:solidFill>
                  <a:srgbClr val="C00000"/>
                </a:solidFill>
              </a:rPr>
              <a:t>of “Social entrepreneurship” with others forms of social activism.</a:t>
            </a:r>
            <a:endParaRPr lang="en-US" sz="4000" b="1" dirty="0">
              <a:solidFill>
                <a:srgbClr val="C00000"/>
              </a:solidFill>
            </a:endParaRPr>
          </a:p>
        </p:txBody>
      </p:sp>
      <p:sp>
        <p:nvSpPr>
          <p:cNvPr id="3" name="Espace réservé du contenu 2"/>
          <p:cNvSpPr>
            <a:spLocks noGrp="1"/>
          </p:cNvSpPr>
          <p:nvPr>
            <p:ph idx="1"/>
          </p:nvPr>
        </p:nvSpPr>
        <p:spPr>
          <a:xfrm>
            <a:off x="508696" y="2132856"/>
            <a:ext cx="8229600" cy="4525963"/>
          </a:xfrm>
        </p:spPr>
        <p:txBody>
          <a:bodyPr>
            <a:normAutofit fontScale="77500" lnSpcReduction="20000"/>
          </a:bodyPr>
          <a:lstStyle/>
          <a:p>
            <a:r>
              <a:rPr lang="en-US" sz="2000" dirty="0" smtClean="0"/>
              <a:t>Despite </a:t>
            </a:r>
            <a:r>
              <a:rPr lang="en-US" sz="2000" dirty="0"/>
              <a:t>the established definition nowadays, social entrepreneurship remains a difficult concept to define, since it may be manifested in multiple forms. In defining social entrepreneurship, it is also important to establish boundaries and provide examples of activities that may be highly meritorious but do not fit our definition. Failing to identify boundaries would leave the term social entrepreneurship so wide open as to be essentially meaningless. </a:t>
            </a:r>
          </a:p>
          <a:p>
            <a:endParaRPr lang="en-US" sz="2000" dirty="0"/>
          </a:p>
          <a:p>
            <a:r>
              <a:rPr lang="en-US" sz="2000" dirty="0"/>
              <a:t>There are two primary forms of socially valuable activity that we believe need to be distinguished from social entrepreneurship. The first type of social venture is </a:t>
            </a:r>
            <a:r>
              <a:rPr lang="en-US" sz="2000" b="1" dirty="0"/>
              <a:t>social service provision.</a:t>
            </a:r>
            <a:r>
              <a:rPr lang="en-US" sz="2000" dirty="0"/>
              <a:t> The difference between the two types of ventures – one social entrepreneurship and the other social service – isn’t in the initial entrepreneurial contexts or in many of the personal characteristics of the founders, but rather in the outcomes.</a:t>
            </a:r>
            <a:r>
              <a:rPr lang="en-US" sz="2000" b="1" dirty="0"/>
              <a:t> </a:t>
            </a:r>
            <a:r>
              <a:rPr lang="en-US" sz="2000" dirty="0"/>
              <a:t>A second class of social venture is </a:t>
            </a:r>
            <a:r>
              <a:rPr lang="en-US" sz="2000" b="1" dirty="0"/>
              <a:t>social activism</a:t>
            </a:r>
            <a:r>
              <a:rPr lang="en-US" sz="2000" dirty="0"/>
              <a:t>. In this case, the motivator of the activity is the same – an unfortunate and stable equilibrium. </a:t>
            </a:r>
            <a:endParaRPr lang="en-US" sz="2000" dirty="0" smtClean="0"/>
          </a:p>
          <a:p>
            <a:endParaRPr lang="en-US" sz="2000" dirty="0" smtClean="0"/>
          </a:p>
          <a:p>
            <a:r>
              <a:rPr lang="en-US" sz="2000" dirty="0"/>
              <a:t>What is different is the nature of the actor’s action orientation. Instead of taking direct action, as the social entrepreneur would, the social activist attempts to create change through indirect action, by influencing others – governments, NGOs, The three definitions can be seen in their pure forms in the diagram to the right. but in the real world there are probably more hybrid models than pure forms.</a:t>
            </a:r>
          </a:p>
          <a:p>
            <a:r>
              <a:rPr lang="en-US" sz="2000" dirty="0"/>
              <a:t> </a:t>
            </a:r>
          </a:p>
          <a:p>
            <a:endParaRPr lang="fr-FR" sz="2000" dirty="0"/>
          </a:p>
          <a:p>
            <a:endParaRPr lang="fr-FR" sz="2000" dirty="0"/>
          </a:p>
        </p:txBody>
      </p:sp>
    </p:spTree>
    <p:extLst>
      <p:ext uri="{BB962C8B-B14F-4D97-AF65-F5344CB8AC3E}">
        <p14:creationId xmlns:p14="http://schemas.microsoft.com/office/powerpoint/2010/main" val="10471962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9656" y="631254"/>
            <a:ext cx="8939336" cy="994122"/>
          </a:xfrm>
        </p:spPr>
        <p:txBody>
          <a:bodyPr>
            <a:normAutofit fontScale="90000"/>
          </a:bodyPr>
          <a:lstStyle/>
          <a:p>
            <a:pPr lvl="0"/>
            <a:r>
              <a:rPr lang="en-US" b="1" dirty="0" smtClean="0">
                <a:solidFill>
                  <a:srgbClr val="C00000"/>
                </a:solidFill>
              </a:rPr>
              <a:t>3. </a:t>
            </a:r>
            <a:r>
              <a:rPr lang="en-US" sz="4000" b="1" dirty="0" smtClean="0">
                <a:solidFill>
                  <a:srgbClr val="C00000"/>
                </a:solidFill>
              </a:rPr>
              <a:t>Comparison </a:t>
            </a:r>
            <a:r>
              <a:rPr lang="en-US" sz="4000" b="1" dirty="0">
                <a:solidFill>
                  <a:srgbClr val="C00000"/>
                </a:solidFill>
              </a:rPr>
              <a:t>of “Social entrepreneurship” with others forms of social activism.</a:t>
            </a:r>
            <a:endParaRPr lang="en-US" sz="4000" b="1" dirty="0">
              <a:solidFill>
                <a:srgbClr val="C00000"/>
              </a:solidFill>
            </a:endParaRPr>
          </a:p>
        </p:txBody>
      </p:sp>
      <p:sp>
        <p:nvSpPr>
          <p:cNvPr id="4" name="Content Placeholder 3"/>
          <p:cNvSpPr>
            <a:spLocks noGrp="1"/>
          </p:cNvSpPr>
          <p:nvPr>
            <p:ph idx="1"/>
          </p:nvPr>
        </p:nvSpPr>
        <p:spPr>
          <a:xfrm>
            <a:off x="480080" y="1844824"/>
            <a:ext cx="8229600" cy="4525963"/>
          </a:xfrm>
        </p:spPr>
        <p:txBody>
          <a:bodyPr>
            <a:normAutofit fontScale="40000" lnSpcReduction="20000"/>
          </a:bodyPr>
          <a:lstStyle/>
          <a:p>
            <a:pPr marL="0" indent="0">
              <a:buNone/>
            </a:pPr>
            <a:r>
              <a:rPr lang="en-US" b="1" u="sng" dirty="0"/>
              <a:t>What does not constitute as social </a:t>
            </a:r>
            <a:r>
              <a:rPr lang="en-US" b="1" u="sng" dirty="0" smtClean="0"/>
              <a:t>entrepreneurship?</a:t>
            </a:r>
            <a:endParaRPr lang="en-US" dirty="0" smtClean="0"/>
          </a:p>
          <a:p>
            <a:pPr marL="0" indent="0">
              <a:buNone/>
            </a:pPr>
            <a:r>
              <a:rPr lang="en-US" dirty="0" smtClean="0"/>
              <a:t>Also there are other forms which are not in nature of social entrepreneurship.</a:t>
            </a:r>
          </a:p>
          <a:p>
            <a:pPr marL="0" indent="0">
              <a:buNone/>
            </a:pPr>
            <a:endParaRPr lang="en-US" dirty="0" smtClean="0"/>
          </a:p>
          <a:p>
            <a:pPr marL="0" indent="0">
              <a:buNone/>
            </a:pPr>
            <a:r>
              <a:rPr lang="en-US" b="1" i="1" dirty="0" smtClean="0"/>
              <a:t>Philanthropists</a:t>
            </a:r>
            <a:endParaRPr lang="en-US" dirty="0"/>
          </a:p>
          <a:p>
            <a:r>
              <a:rPr lang="en-US" dirty="0"/>
              <a:t>A successful business man or woman who, upon retirement, has decided to help the less privileged in society and “give back”. To do so, s/he endows a foundation to support early childhood education and to set up hospitals in poor countries.  Such a person is a philanthropist who has set up a charity. Philanthropists are critically important in society – and many of them support social entrepreneurial activities.  But don’t confuse philanthropic largesse with social entrepreneurship. </a:t>
            </a:r>
          </a:p>
          <a:p>
            <a:endParaRPr lang="en-US" dirty="0"/>
          </a:p>
          <a:p>
            <a:pPr marL="0" indent="0">
              <a:buNone/>
            </a:pPr>
            <a:r>
              <a:rPr lang="en-US" b="1" i="1" dirty="0"/>
              <a:t>Activists</a:t>
            </a:r>
            <a:endParaRPr lang="en-US" dirty="0"/>
          </a:p>
          <a:p>
            <a:r>
              <a:rPr lang="en-US" dirty="0"/>
              <a:t>A passionate animal rights activist, who at an early age volunteered in an NGO to lobby the government to ban whale hunting. Subsequently, he worked to boycott garment companies using the fur of baby seals to make winter coats. As a young adult, s/he founded Bambi to raise money to lobby governments to protect the rights of laboratory animals. This person an activist working to bring pressure on policy makers and the public to stop a specific practice. No alternative options are proposed. We need activists – but they are not social entrepreneurs.</a:t>
            </a:r>
          </a:p>
          <a:p>
            <a:pPr marL="0" indent="0">
              <a:buNone/>
            </a:pPr>
            <a:endParaRPr lang="en-US" dirty="0"/>
          </a:p>
          <a:p>
            <a:pPr marL="0" indent="0">
              <a:buNone/>
            </a:pPr>
            <a:r>
              <a:rPr lang="en-US" b="1" i="1" dirty="0"/>
              <a:t>Companies with a Foundation</a:t>
            </a:r>
            <a:endParaRPr lang="en-US" dirty="0"/>
          </a:p>
          <a:p>
            <a:r>
              <a:rPr lang="en-US" dirty="0"/>
              <a:t>As example - </a:t>
            </a:r>
            <a:r>
              <a:rPr lang="en-US" dirty="0" err="1"/>
              <a:t>Foodmart</a:t>
            </a:r>
            <a:r>
              <a:rPr lang="en-US" dirty="0"/>
              <a:t> is a global discount grocery &amp; household products chain that has been rated by the International Better Business Bureau as one of the top companies to work for in the world. The World Health </a:t>
            </a:r>
            <a:r>
              <a:rPr lang="en-US" dirty="0" err="1"/>
              <a:t>Organisation</a:t>
            </a:r>
            <a:r>
              <a:rPr lang="en-US" dirty="0"/>
              <a:t> has designated </a:t>
            </a:r>
            <a:r>
              <a:rPr lang="en-US" dirty="0" err="1"/>
              <a:t>Foodmart</a:t>
            </a:r>
            <a:r>
              <a:rPr lang="en-US" dirty="0"/>
              <a:t> as a “Healthy Workplace” for worker safety and wellbeing. The company encourages its staff to engage in community activities and provides them with company time to do so.  The company established the </a:t>
            </a:r>
            <a:r>
              <a:rPr lang="en-US" dirty="0" err="1"/>
              <a:t>Foodmart</a:t>
            </a:r>
            <a:r>
              <a:rPr lang="en-US" dirty="0"/>
              <a:t> Foundation to support activities in maternal and child nutrition.</a:t>
            </a:r>
          </a:p>
          <a:p>
            <a:endParaRPr lang="en-US" dirty="0"/>
          </a:p>
        </p:txBody>
      </p:sp>
    </p:spTree>
    <p:extLst>
      <p:ext uri="{BB962C8B-B14F-4D97-AF65-F5344CB8AC3E}">
        <p14:creationId xmlns:p14="http://schemas.microsoft.com/office/powerpoint/2010/main" val="448049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456" y="260648"/>
            <a:ext cx="8939336" cy="994122"/>
          </a:xfrm>
        </p:spPr>
        <p:txBody>
          <a:bodyPr>
            <a:normAutofit/>
          </a:bodyPr>
          <a:lstStyle/>
          <a:p>
            <a:pPr lvl="0"/>
            <a:r>
              <a:rPr lang="en-US" sz="4000" b="1" dirty="0" smtClean="0">
                <a:solidFill>
                  <a:srgbClr val="C00000"/>
                </a:solidFill>
              </a:rPr>
              <a:t>4. Challenges </a:t>
            </a:r>
            <a:r>
              <a:rPr lang="en-US" sz="4000" b="1" dirty="0">
                <a:solidFill>
                  <a:srgbClr val="C00000"/>
                </a:solidFill>
              </a:rPr>
              <a:t>in social entrepreneurship</a:t>
            </a:r>
            <a:r>
              <a:rPr lang="en-US" sz="4000" b="1" dirty="0" smtClean="0">
                <a:solidFill>
                  <a:srgbClr val="C00000"/>
                </a:solidFill>
              </a:rPr>
              <a:t>.</a:t>
            </a:r>
            <a:endParaRPr lang="en-US" sz="4000" b="1" dirty="0">
              <a:solidFill>
                <a:srgbClr val="C00000"/>
              </a:solidFill>
            </a:endParaRPr>
          </a:p>
        </p:txBody>
      </p:sp>
      <p:sp>
        <p:nvSpPr>
          <p:cNvPr id="3" name="Espace réservé du contenu 2"/>
          <p:cNvSpPr>
            <a:spLocks noGrp="1"/>
          </p:cNvSpPr>
          <p:nvPr>
            <p:ph idx="1"/>
          </p:nvPr>
        </p:nvSpPr>
        <p:spPr>
          <a:xfrm>
            <a:off x="382324" y="1412776"/>
            <a:ext cx="8229600" cy="4525963"/>
          </a:xfrm>
        </p:spPr>
        <p:txBody>
          <a:bodyPr>
            <a:normAutofit/>
          </a:bodyPr>
          <a:lstStyle/>
          <a:p>
            <a:pPr marL="0" indent="0">
              <a:buNone/>
            </a:pPr>
            <a:r>
              <a:rPr lang="en-US" sz="2000" dirty="0"/>
              <a:t>Social entrepreneurship has many challenges, that needs to overcome(</a:t>
            </a:r>
            <a:r>
              <a:rPr lang="en-US" sz="2000" dirty="0" err="1"/>
              <a:t>Bessant</a:t>
            </a:r>
            <a:r>
              <a:rPr lang="en-US" sz="2000" dirty="0"/>
              <a:t>, </a:t>
            </a:r>
            <a:r>
              <a:rPr lang="en-US" sz="2000" dirty="0" err="1"/>
              <a:t>Tidd</a:t>
            </a:r>
            <a:r>
              <a:rPr lang="en-US" sz="2000" dirty="0"/>
              <a:t>, 2007). They are: </a:t>
            </a:r>
            <a:endParaRPr lang="en-US" sz="2000" dirty="0" smtClean="0"/>
          </a:p>
          <a:p>
            <a:pPr marL="0" indent="0">
              <a:buNone/>
            </a:pPr>
            <a:endParaRPr lang="en-US" sz="2000" dirty="0"/>
          </a:p>
        </p:txBody>
      </p:sp>
      <p:graphicFrame>
        <p:nvGraphicFramePr>
          <p:cNvPr id="4" name="Table 3"/>
          <p:cNvGraphicFramePr>
            <a:graphicFrameLocks noGrp="1"/>
          </p:cNvGraphicFramePr>
          <p:nvPr>
            <p:extLst>
              <p:ext uri="{D42A27DB-BD31-4B8C-83A1-F6EECF244321}">
                <p14:modId xmlns:p14="http://schemas.microsoft.com/office/powerpoint/2010/main" val="1850612763"/>
              </p:ext>
            </p:extLst>
          </p:nvPr>
        </p:nvGraphicFramePr>
        <p:xfrm>
          <a:off x="539552" y="2601179"/>
          <a:ext cx="7594748" cy="3904488"/>
        </p:xfrm>
        <a:graphic>
          <a:graphicData uri="http://schemas.openxmlformats.org/drawingml/2006/table">
            <a:tbl>
              <a:tblPr firstRow="1" firstCol="1" bandRow="1">
                <a:tableStyleId>{F2DE63D5-997A-4646-A377-4702673A728D}</a:tableStyleId>
              </a:tblPr>
              <a:tblGrid>
                <a:gridCol w="1689026"/>
                <a:gridCol w="5905722"/>
              </a:tblGrid>
              <a:tr h="0">
                <a:tc>
                  <a:txBody>
                    <a:bodyPr/>
                    <a:lstStyle/>
                    <a:p>
                      <a:pPr algn="ctr">
                        <a:lnSpc>
                          <a:spcPct val="15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400" dirty="0">
                          <a:effectLst/>
                        </a:rPr>
                        <a:t>Challenge</a:t>
                      </a:r>
                      <a:endParaRPr lang="en-US" sz="1400" dirty="0">
                        <a:effectLst/>
                        <a:latin typeface="Calibri" charset="0"/>
                        <a:ea typeface="Times New Roman" charset="0"/>
                        <a:cs typeface="Times New Roman" charset="0"/>
                      </a:endParaRPr>
                    </a:p>
                  </a:txBody>
                  <a:tcPr marL="68580" marR="68580" marT="0" marB="0"/>
                </a:tc>
                <a:tc>
                  <a:txBody>
                    <a:bodyPr/>
                    <a:lstStyle/>
                    <a:p>
                      <a:pPr algn="ctr">
                        <a:lnSpc>
                          <a:spcPct val="15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400" dirty="0">
                          <a:effectLst/>
                        </a:rPr>
                        <a:t>Description</a:t>
                      </a:r>
                      <a:endParaRPr lang="en-US" sz="1400" dirty="0">
                        <a:effectLst/>
                        <a:latin typeface="Calibri" charset="0"/>
                        <a:ea typeface="Times New Roman" charset="0"/>
                        <a:cs typeface="Times New Roman" charset="0"/>
                      </a:endParaRPr>
                    </a:p>
                  </a:txBody>
                  <a:tcPr marL="68580" marR="68580" marT="0" marB="0"/>
                </a:tc>
              </a:tr>
              <a:tr h="0">
                <a:tc>
                  <a:txBody>
                    <a:bodyPr/>
                    <a:lstStyle/>
                    <a:p>
                      <a:pPr>
                        <a:lnSpc>
                          <a:spcPct val="12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400" dirty="0">
                          <a:effectLst/>
                        </a:rPr>
                        <a:t>Search for opportunity</a:t>
                      </a:r>
                    </a:p>
                    <a:p>
                      <a:pPr>
                        <a:lnSpc>
                          <a:spcPct val="12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400" dirty="0">
                          <a:effectLst/>
                        </a:rPr>
                        <a:t> </a:t>
                      </a:r>
                      <a:endParaRPr lang="en-US" sz="1400" dirty="0">
                        <a:effectLst/>
                        <a:latin typeface="Calibri" charset="0"/>
                        <a:ea typeface="Times New Roman" charset="0"/>
                        <a:cs typeface="Times New Roman" charset="0"/>
                      </a:endParaRPr>
                    </a:p>
                  </a:txBody>
                  <a:tcPr marL="68580" marR="68580" marT="0" marB="0"/>
                </a:tc>
                <a:tc>
                  <a:txBody>
                    <a:bodyPr/>
                    <a:lstStyle/>
                    <a:p>
                      <a:pPr algn="just">
                        <a:lnSpc>
                          <a:spcPct val="12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400" dirty="0">
                          <a:effectLst/>
                        </a:rPr>
                        <a:t>Many potential social entrepreneurs have motivation to change something. But to be passionate isn’t enough – they also need to have classical entrepreneurs competencies to spot the opportunity and rise new idea. So social entrepreneur need both – vision and connecting skills.</a:t>
                      </a:r>
                      <a:endParaRPr lang="en-US" sz="1400" dirty="0">
                        <a:effectLst/>
                        <a:latin typeface="Calibri" charset="0"/>
                        <a:ea typeface="Times New Roman" charset="0"/>
                        <a:cs typeface="Times New Roman" charset="0"/>
                      </a:endParaRPr>
                    </a:p>
                  </a:txBody>
                  <a:tcPr marL="68580" marR="68580" marT="0" marB="0"/>
                </a:tc>
              </a:tr>
              <a:tr h="371475">
                <a:tc>
                  <a:txBody>
                    <a:bodyPr/>
                    <a:lstStyle/>
                    <a:p>
                      <a:pPr>
                        <a:lnSpc>
                          <a:spcPct val="12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400">
                          <a:effectLst/>
                        </a:rPr>
                        <a:t>Strategic selection</a:t>
                      </a:r>
                    </a:p>
                    <a:p>
                      <a:pPr>
                        <a:lnSpc>
                          <a:spcPct val="12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400">
                          <a:effectLst/>
                        </a:rPr>
                        <a:t> </a:t>
                      </a:r>
                      <a:endParaRPr lang="en-US" sz="1400">
                        <a:effectLst/>
                        <a:latin typeface="Calibri" charset="0"/>
                        <a:ea typeface="Times New Roman" charset="0"/>
                        <a:cs typeface="Times New Roman" charset="0"/>
                      </a:endParaRPr>
                    </a:p>
                  </a:txBody>
                  <a:tcPr marL="68580" marR="68580" marT="0" marB="0"/>
                </a:tc>
                <a:tc>
                  <a:txBody>
                    <a:bodyPr/>
                    <a:lstStyle/>
                    <a:p>
                      <a:pPr algn="just">
                        <a:lnSpc>
                          <a:spcPct val="12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400" dirty="0">
                          <a:effectLst/>
                        </a:rPr>
                        <a:t>When social entrepreneur discover the idea – is one thing, but getting others to believe in it – it is another challenge. The story of successful entrepreneurship – is about convincing other people. One of the important abilities is networking – the ability to find potential founders and stakeholders and to bring them into project. </a:t>
                      </a:r>
                      <a:endParaRPr lang="en-US" sz="1400" dirty="0">
                        <a:effectLst/>
                        <a:latin typeface="Calibri" charset="0"/>
                        <a:ea typeface="Times New Roman" charset="0"/>
                        <a:cs typeface="Times New Roman" charset="0"/>
                      </a:endParaRPr>
                    </a:p>
                  </a:txBody>
                  <a:tcPr marL="68580" marR="68580" marT="0" marB="0"/>
                </a:tc>
              </a:tr>
              <a:tr h="0">
                <a:tc>
                  <a:txBody>
                    <a:bodyPr/>
                    <a:lstStyle/>
                    <a:p>
                      <a:pPr>
                        <a:lnSpc>
                          <a:spcPct val="12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400">
                          <a:effectLst/>
                        </a:rPr>
                        <a:t>Implementation</a:t>
                      </a:r>
                    </a:p>
                    <a:p>
                      <a:pPr>
                        <a:lnSpc>
                          <a:spcPct val="12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400">
                          <a:effectLst/>
                        </a:rPr>
                        <a:t> </a:t>
                      </a:r>
                      <a:endParaRPr lang="en-US" sz="1400">
                        <a:effectLst/>
                        <a:latin typeface="Calibri" charset="0"/>
                        <a:ea typeface="Times New Roman" charset="0"/>
                        <a:cs typeface="Times New Roman" charset="0"/>
                      </a:endParaRPr>
                    </a:p>
                  </a:txBody>
                  <a:tcPr marL="68580" marR="68580" marT="0" marB="0"/>
                </a:tc>
                <a:tc>
                  <a:txBody>
                    <a:bodyPr/>
                    <a:lstStyle/>
                    <a:p>
                      <a:pPr algn="just">
                        <a:lnSpc>
                          <a:spcPct val="12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400" dirty="0">
                          <a:effectLst/>
                        </a:rPr>
                        <a:t>Social innovation requires creativity in order to combine </a:t>
                      </a:r>
                      <a:r>
                        <a:rPr lang="en-US" sz="1400" dirty="0" err="1">
                          <a:effectLst/>
                        </a:rPr>
                        <a:t>resourses</a:t>
                      </a:r>
                      <a:r>
                        <a:rPr lang="en-US" sz="1400" dirty="0">
                          <a:effectLst/>
                        </a:rPr>
                        <a:t> and make things happen. </a:t>
                      </a:r>
                      <a:endParaRPr lang="en-US" sz="1400" dirty="0">
                        <a:effectLst/>
                        <a:latin typeface="Calibri" charset="0"/>
                        <a:ea typeface="Times New Roman" charset="0"/>
                        <a:cs typeface="Times New Roman" charset="0"/>
                      </a:endParaRPr>
                    </a:p>
                  </a:txBody>
                  <a:tcPr marL="68580" marR="68580" marT="0" marB="0"/>
                </a:tc>
              </a:tr>
              <a:tr h="0">
                <a:tc>
                  <a:txBody>
                    <a:bodyPr/>
                    <a:lstStyle/>
                    <a:p>
                      <a:pPr>
                        <a:lnSpc>
                          <a:spcPct val="12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400">
                          <a:effectLst/>
                        </a:rPr>
                        <a:t>Innovative organization</a:t>
                      </a:r>
                    </a:p>
                    <a:p>
                      <a:pPr>
                        <a:lnSpc>
                          <a:spcPct val="12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400">
                          <a:effectLst/>
                        </a:rPr>
                        <a:t> </a:t>
                      </a:r>
                      <a:endParaRPr lang="en-US" sz="1400">
                        <a:effectLst/>
                        <a:latin typeface="Calibri" charset="0"/>
                        <a:ea typeface="Times New Roman" charset="0"/>
                        <a:cs typeface="Times New Roman" charset="0"/>
                      </a:endParaRPr>
                    </a:p>
                  </a:txBody>
                  <a:tcPr marL="68580" marR="68580" marT="0" marB="0"/>
                </a:tc>
                <a:tc>
                  <a:txBody>
                    <a:bodyPr/>
                    <a:lstStyle/>
                    <a:p>
                      <a:pPr algn="just">
                        <a:lnSpc>
                          <a:spcPct val="12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400" dirty="0">
                          <a:effectLst/>
                        </a:rPr>
                        <a:t>Social innovation very depends on organic structures, where the main linkage are through a sense of shared purpose.</a:t>
                      </a:r>
                      <a:endParaRPr lang="en-US" sz="1400" dirty="0">
                        <a:effectLst/>
                        <a:latin typeface="Calibri" charset="0"/>
                        <a:ea typeface="Times New Roman" charset="0"/>
                        <a:cs typeface="Times New Roman" charset="0"/>
                      </a:endParaRPr>
                    </a:p>
                  </a:txBody>
                  <a:tcPr marL="68580" marR="68580" marT="0" marB="0"/>
                </a:tc>
              </a:tr>
            </a:tbl>
          </a:graphicData>
        </a:graphic>
      </p:graphicFrame>
    </p:spTree>
    <p:extLst>
      <p:ext uri="{BB962C8B-B14F-4D97-AF65-F5344CB8AC3E}">
        <p14:creationId xmlns:p14="http://schemas.microsoft.com/office/powerpoint/2010/main" val="151090652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616</TotalTime>
  <Words>1174</Words>
  <Application>Microsoft Macintosh PowerPoint</Application>
  <PresentationFormat>On-screen Show (4:3)</PresentationFormat>
  <Paragraphs>76</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Times New Roman</vt:lpstr>
      <vt:lpstr>Thème Office</vt:lpstr>
      <vt:lpstr>Erasmus+, Key Action 2: Strategic partnership  PROJECT NUMBER: 2015-1-FR01-KA203-015261  IO1: Open Online Courses on Social Entrepreneurship Social entrepreneurship: Theory, Field and responsibility  Learning Material </vt:lpstr>
      <vt:lpstr>Learning outcomes</vt:lpstr>
      <vt:lpstr>Content</vt:lpstr>
      <vt:lpstr>Development of "Social entrepreneurship" concept.</vt:lpstr>
      <vt:lpstr>2. Shift from “Entrepreneurship” to “Social entrepreneurship”.</vt:lpstr>
      <vt:lpstr>2. Shift from “Entrepreneurship” to “Social entrepreneurship”.</vt:lpstr>
      <vt:lpstr>3. Comparison of “Social entrepreneurship” with others forms of social activism.</vt:lpstr>
      <vt:lpstr>3. Comparison of “Social entrepreneurship” with others forms of social activism.</vt:lpstr>
      <vt:lpstr>4. Challenges in social entrepreneurship.</vt:lpstr>
      <vt:lpstr>Literature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Erasmus+, Key Action 2: Strategic partnership  PROJECT NUMBER: 2015-1-FR01-KA203-015261  IO1: Open Online Courses on Social Entrepreneurship Learning Materials </dc:title>
  <dc:creator>MBA</dc:creator>
  <cp:lastModifiedBy>Microsoft Office User</cp:lastModifiedBy>
  <cp:revision>27</cp:revision>
  <dcterms:created xsi:type="dcterms:W3CDTF">2016-09-01T13:20:33Z</dcterms:created>
  <dcterms:modified xsi:type="dcterms:W3CDTF">2017-05-22T21:57:59Z</dcterms:modified>
</cp:coreProperties>
</file>