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6" r:id="rId15"/>
    <p:sldId id="271" r:id="rId16"/>
    <p:sldId id="272" r:id="rId17"/>
    <p:sldId id="274" r:id="rId18"/>
    <p:sldId id="27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Stile chiaro 3 - Color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Stile medio 4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71BDCC-972E-4BDF-88E7-4ABC1C2FA16D}" type="doc">
      <dgm:prSet loTypeId="urn:microsoft.com/office/officeart/2005/8/layout/radial6" loCatId="relationship" qsTypeId="urn:microsoft.com/office/officeart/2005/8/quickstyle/simple1" qsCatId="simple" csTypeId="urn:microsoft.com/office/officeart/2005/8/colors/accent2_2" csCatId="accent2" phldr="1"/>
      <dgm:spPr/>
      <dgm:t>
        <a:bodyPr/>
        <a:lstStyle/>
        <a:p>
          <a:endParaRPr lang="it-IT"/>
        </a:p>
      </dgm:t>
    </dgm:pt>
    <dgm:pt modelId="{7B4D5A66-77B7-4523-9C23-389EBE6BAAA6}">
      <dgm:prSet phldrT="[Testo]" custT="1"/>
      <dgm:spPr/>
      <dgm:t>
        <a:bodyPr/>
        <a:lstStyle/>
        <a:p>
          <a:r>
            <a:rPr lang="it-IT" sz="1800" b="1" dirty="0" err="1" smtClean="0"/>
            <a:t>Accountability</a:t>
          </a:r>
          <a:endParaRPr lang="it-IT" sz="1800" b="1" dirty="0"/>
        </a:p>
      </dgm:t>
    </dgm:pt>
    <dgm:pt modelId="{5B35BCE6-061C-4F8C-9011-7CB86A32C363}" type="parTrans" cxnId="{15C047CC-8FFE-4D30-BA69-B0BACA349C33}">
      <dgm:prSet/>
      <dgm:spPr/>
      <dgm:t>
        <a:bodyPr/>
        <a:lstStyle/>
        <a:p>
          <a:endParaRPr lang="it-IT" sz="1800"/>
        </a:p>
      </dgm:t>
    </dgm:pt>
    <dgm:pt modelId="{20F1BB26-C01E-4576-AEBC-D5E15531F486}" type="sibTrans" cxnId="{15C047CC-8FFE-4D30-BA69-B0BACA349C33}">
      <dgm:prSet/>
      <dgm:spPr/>
      <dgm:t>
        <a:bodyPr/>
        <a:lstStyle/>
        <a:p>
          <a:endParaRPr lang="it-IT" sz="1800"/>
        </a:p>
      </dgm:t>
    </dgm:pt>
    <dgm:pt modelId="{E7211656-09D9-4EE1-BB58-F45CAE051C0B}">
      <dgm:prSet phldrT="[Testo]" custT="1"/>
      <dgm:spPr/>
      <dgm:t>
        <a:bodyPr/>
        <a:lstStyle/>
        <a:p>
          <a:r>
            <a:rPr lang="it-IT" sz="1800" dirty="0" smtClean="0"/>
            <a:t>Strategic </a:t>
          </a:r>
          <a:r>
            <a:rPr lang="it-IT" sz="1800" dirty="0" err="1" smtClean="0"/>
            <a:t>dimension</a:t>
          </a:r>
          <a:endParaRPr lang="it-IT" sz="1800" dirty="0"/>
        </a:p>
      </dgm:t>
    </dgm:pt>
    <dgm:pt modelId="{2CA32660-2358-40AF-87A8-7ED455CFCCD3}" type="parTrans" cxnId="{82ACE771-7A1B-4CE6-9CFC-7664650BA60A}">
      <dgm:prSet/>
      <dgm:spPr/>
      <dgm:t>
        <a:bodyPr/>
        <a:lstStyle/>
        <a:p>
          <a:endParaRPr lang="it-IT" sz="1800"/>
        </a:p>
      </dgm:t>
    </dgm:pt>
    <dgm:pt modelId="{CEE8B467-D576-4154-8051-A6CA86E2D1C6}" type="sibTrans" cxnId="{82ACE771-7A1B-4CE6-9CFC-7664650BA60A}">
      <dgm:prSet/>
      <dgm:spPr/>
      <dgm:t>
        <a:bodyPr/>
        <a:lstStyle/>
        <a:p>
          <a:endParaRPr lang="it-IT" sz="1800"/>
        </a:p>
      </dgm:t>
    </dgm:pt>
    <dgm:pt modelId="{2177431D-AAF1-4482-888C-BC75A34D2B9F}">
      <dgm:prSet phldrT="[Testo]" custT="1"/>
      <dgm:spPr/>
      <dgm:t>
        <a:bodyPr/>
        <a:lstStyle/>
        <a:p>
          <a:r>
            <a:rPr lang="it-IT" sz="1800" dirty="0" smtClean="0"/>
            <a:t>Moral and </a:t>
          </a:r>
          <a:r>
            <a:rPr lang="it-IT" sz="1800" dirty="0" err="1" smtClean="0"/>
            <a:t>ethical</a:t>
          </a:r>
          <a:r>
            <a:rPr lang="it-IT" sz="1800" dirty="0" smtClean="0"/>
            <a:t> </a:t>
          </a:r>
          <a:r>
            <a:rPr lang="it-IT" sz="1800" dirty="0" err="1" smtClean="0"/>
            <a:t>questions</a:t>
          </a:r>
          <a:endParaRPr lang="it-IT" sz="1800" dirty="0"/>
        </a:p>
      </dgm:t>
    </dgm:pt>
    <dgm:pt modelId="{2EEB4D91-5DB6-450B-AC57-8E064D9D9D76}" type="parTrans" cxnId="{EB828D94-5435-4688-93EF-7227AF69EC66}">
      <dgm:prSet/>
      <dgm:spPr/>
      <dgm:t>
        <a:bodyPr/>
        <a:lstStyle/>
        <a:p>
          <a:endParaRPr lang="it-IT" sz="1800"/>
        </a:p>
      </dgm:t>
    </dgm:pt>
    <dgm:pt modelId="{0B6DCDE1-273C-46BA-86FC-08CBB19E8C97}" type="sibTrans" cxnId="{EB828D94-5435-4688-93EF-7227AF69EC66}">
      <dgm:prSet/>
      <dgm:spPr/>
      <dgm:t>
        <a:bodyPr/>
        <a:lstStyle/>
        <a:p>
          <a:endParaRPr lang="it-IT" sz="1800"/>
        </a:p>
      </dgm:t>
    </dgm:pt>
    <dgm:pt modelId="{104ABB7A-8AD5-4BED-9A5B-BA9DDEE78137}">
      <dgm:prSet phldrT="[Testo]" custT="1"/>
      <dgm:spPr/>
      <dgm:t>
        <a:bodyPr/>
        <a:lstStyle/>
        <a:p>
          <a:r>
            <a:rPr lang="it-IT" sz="1800" dirty="0" err="1" smtClean="0"/>
            <a:t>Transparency</a:t>
          </a:r>
          <a:endParaRPr lang="it-IT" sz="1800" dirty="0"/>
        </a:p>
      </dgm:t>
    </dgm:pt>
    <dgm:pt modelId="{AD5E3096-3830-4148-AF5A-6D546BADA68D}" type="parTrans" cxnId="{4595832F-709C-4830-97A7-F3FD44745146}">
      <dgm:prSet/>
      <dgm:spPr/>
      <dgm:t>
        <a:bodyPr/>
        <a:lstStyle/>
        <a:p>
          <a:endParaRPr lang="it-IT" sz="1800"/>
        </a:p>
      </dgm:t>
    </dgm:pt>
    <dgm:pt modelId="{6CF3456D-A679-4973-8BCF-12401979B0BD}" type="sibTrans" cxnId="{4595832F-709C-4830-97A7-F3FD44745146}">
      <dgm:prSet/>
      <dgm:spPr/>
      <dgm:t>
        <a:bodyPr/>
        <a:lstStyle/>
        <a:p>
          <a:endParaRPr lang="it-IT" sz="1800"/>
        </a:p>
      </dgm:t>
    </dgm:pt>
    <dgm:pt modelId="{712718D9-5B48-4C7C-93BC-6FAF18723DCC}">
      <dgm:prSet phldrT="[Testo]" custT="1"/>
      <dgm:spPr/>
      <dgm:t>
        <a:bodyPr/>
        <a:lstStyle/>
        <a:p>
          <a:r>
            <a:rPr lang="it-IT" sz="1800" dirty="0" smtClean="0"/>
            <a:t>Corporate culture</a:t>
          </a:r>
          <a:endParaRPr lang="it-IT" sz="1800" dirty="0"/>
        </a:p>
      </dgm:t>
    </dgm:pt>
    <dgm:pt modelId="{8843DF0F-58CD-482B-8B12-25626F3945D0}" type="parTrans" cxnId="{096AAFEB-57A9-431A-968F-30E6A56CDAD4}">
      <dgm:prSet/>
      <dgm:spPr/>
      <dgm:t>
        <a:bodyPr/>
        <a:lstStyle/>
        <a:p>
          <a:endParaRPr lang="it-IT" sz="1800"/>
        </a:p>
      </dgm:t>
    </dgm:pt>
    <dgm:pt modelId="{31389E4E-02FA-470E-AFA6-0BEE000C3506}" type="sibTrans" cxnId="{096AAFEB-57A9-431A-968F-30E6A56CDAD4}">
      <dgm:prSet/>
      <dgm:spPr/>
      <dgm:t>
        <a:bodyPr/>
        <a:lstStyle/>
        <a:p>
          <a:endParaRPr lang="it-IT" sz="1800"/>
        </a:p>
      </dgm:t>
    </dgm:pt>
    <dgm:pt modelId="{A4C4BB76-3449-4A26-8E1E-08514BBC6061}" type="pres">
      <dgm:prSet presAssocID="{9471BDCC-972E-4BDF-88E7-4ABC1C2FA16D}" presName="Name0" presStyleCnt="0">
        <dgm:presLayoutVars>
          <dgm:chMax val="1"/>
          <dgm:dir/>
          <dgm:animLvl val="ctr"/>
          <dgm:resizeHandles val="exact"/>
        </dgm:presLayoutVars>
      </dgm:prSet>
      <dgm:spPr/>
      <dgm:t>
        <a:bodyPr/>
        <a:lstStyle/>
        <a:p>
          <a:endParaRPr lang="en-US"/>
        </a:p>
      </dgm:t>
    </dgm:pt>
    <dgm:pt modelId="{3F9364C8-9170-4834-AC7D-6111ED81AA35}" type="pres">
      <dgm:prSet presAssocID="{7B4D5A66-77B7-4523-9C23-389EBE6BAAA6}" presName="centerShape" presStyleLbl="node0" presStyleIdx="0" presStyleCnt="1" custScaleX="111842"/>
      <dgm:spPr/>
      <dgm:t>
        <a:bodyPr/>
        <a:lstStyle/>
        <a:p>
          <a:endParaRPr lang="en-US"/>
        </a:p>
      </dgm:t>
    </dgm:pt>
    <dgm:pt modelId="{273872B5-09F1-442E-A633-EF06050F4514}" type="pres">
      <dgm:prSet presAssocID="{E7211656-09D9-4EE1-BB58-F45CAE051C0B}" presName="node" presStyleLbl="node1" presStyleIdx="0" presStyleCnt="4" custScaleX="138199">
        <dgm:presLayoutVars>
          <dgm:bulletEnabled val="1"/>
        </dgm:presLayoutVars>
      </dgm:prSet>
      <dgm:spPr/>
      <dgm:t>
        <a:bodyPr/>
        <a:lstStyle/>
        <a:p>
          <a:endParaRPr lang="en-US"/>
        </a:p>
      </dgm:t>
    </dgm:pt>
    <dgm:pt modelId="{B9A42521-1674-4C57-9859-B16E48D478AB}" type="pres">
      <dgm:prSet presAssocID="{E7211656-09D9-4EE1-BB58-F45CAE051C0B}" presName="dummy" presStyleCnt="0"/>
      <dgm:spPr/>
    </dgm:pt>
    <dgm:pt modelId="{37503AD0-39BF-42CA-9D53-CF717E45040B}" type="pres">
      <dgm:prSet presAssocID="{CEE8B467-D576-4154-8051-A6CA86E2D1C6}" presName="sibTrans" presStyleLbl="sibTrans2D1" presStyleIdx="0" presStyleCnt="4"/>
      <dgm:spPr/>
      <dgm:t>
        <a:bodyPr/>
        <a:lstStyle/>
        <a:p>
          <a:endParaRPr lang="en-US"/>
        </a:p>
      </dgm:t>
    </dgm:pt>
    <dgm:pt modelId="{41087A52-1446-4396-90A1-A9B21536565F}" type="pres">
      <dgm:prSet presAssocID="{2177431D-AAF1-4482-888C-BC75A34D2B9F}" presName="node" presStyleLbl="node1" presStyleIdx="1" presStyleCnt="4" custScaleX="132951">
        <dgm:presLayoutVars>
          <dgm:bulletEnabled val="1"/>
        </dgm:presLayoutVars>
      </dgm:prSet>
      <dgm:spPr/>
      <dgm:t>
        <a:bodyPr/>
        <a:lstStyle/>
        <a:p>
          <a:endParaRPr lang="en-US"/>
        </a:p>
      </dgm:t>
    </dgm:pt>
    <dgm:pt modelId="{38F96505-10EF-43C3-AE4D-27553DAE9913}" type="pres">
      <dgm:prSet presAssocID="{2177431D-AAF1-4482-888C-BC75A34D2B9F}" presName="dummy" presStyleCnt="0"/>
      <dgm:spPr/>
    </dgm:pt>
    <dgm:pt modelId="{4F379B04-102B-48CF-A267-14A13E8F9E9F}" type="pres">
      <dgm:prSet presAssocID="{0B6DCDE1-273C-46BA-86FC-08CBB19E8C97}" presName="sibTrans" presStyleLbl="sibTrans2D1" presStyleIdx="1" presStyleCnt="4"/>
      <dgm:spPr/>
      <dgm:t>
        <a:bodyPr/>
        <a:lstStyle/>
        <a:p>
          <a:endParaRPr lang="en-US"/>
        </a:p>
      </dgm:t>
    </dgm:pt>
    <dgm:pt modelId="{BDCD4202-46DC-4AED-BBF5-F940EFFD1A05}" type="pres">
      <dgm:prSet presAssocID="{104ABB7A-8AD5-4BED-9A5B-BA9DDEE78137}" presName="node" presStyleLbl="node1" presStyleIdx="2" presStyleCnt="4" custScaleX="141041">
        <dgm:presLayoutVars>
          <dgm:bulletEnabled val="1"/>
        </dgm:presLayoutVars>
      </dgm:prSet>
      <dgm:spPr/>
      <dgm:t>
        <a:bodyPr/>
        <a:lstStyle/>
        <a:p>
          <a:endParaRPr lang="en-US"/>
        </a:p>
      </dgm:t>
    </dgm:pt>
    <dgm:pt modelId="{8F87DEF4-A495-4266-A9B7-C56079C0D0A6}" type="pres">
      <dgm:prSet presAssocID="{104ABB7A-8AD5-4BED-9A5B-BA9DDEE78137}" presName="dummy" presStyleCnt="0"/>
      <dgm:spPr/>
    </dgm:pt>
    <dgm:pt modelId="{29E992F3-9310-41AA-9E33-A8A3A8800EF5}" type="pres">
      <dgm:prSet presAssocID="{6CF3456D-A679-4973-8BCF-12401979B0BD}" presName="sibTrans" presStyleLbl="sibTrans2D1" presStyleIdx="2" presStyleCnt="4"/>
      <dgm:spPr/>
      <dgm:t>
        <a:bodyPr/>
        <a:lstStyle/>
        <a:p>
          <a:endParaRPr lang="en-US"/>
        </a:p>
      </dgm:t>
    </dgm:pt>
    <dgm:pt modelId="{E03089DC-2A7F-416F-87C7-C1B725E94AC2}" type="pres">
      <dgm:prSet presAssocID="{712718D9-5B48-4C7C-93BC-6FAF18723DCC}" presName="node" presStyleLbl="node1" presStyleIdx="3" presStyleCnt="4" custScaleX="127559">
        <dgm:presLayoutVars>
          <dgm:bulletEnabled val="1"/>
        </dgm:presLayoutVars>
      </dgm:prSet>
      <dgm:spPr/>
      <dgm:t>
        <a:bodyPr/>
        <a:lstStyle/>
        <a:p>
          <a:endParaRPr lang="en-US"/>
        </a:p>
      </dgm:t>
    </dgm:pt>
    <dgm:pt modelId="{CAF2D489-8E0B-42DC-B265-38119F2D521F}" type="pres">
      <dgm:prSet presAssocID="{712718D9-5B48-4C7C-93BC-6FAF18723DCC}" presName="dummy" presStyleCnt="0"/>
      <dgm:spPr/>
    </dgm:pt>
    <dgm:pt modelId="{0DBD8C05-0B38-4473-BC6A-514A4C655BBB}" type="pres">
      <dgm:prSet presAssocID="{31389E4E-02FA-470E-AFA6-0BEE000C3506}" presName="sibTrans" presStyleLbl="sibTrans2D1" presStyleIdx="3" presStyleCnt="4"/>
      <dgm:spPr/>
      <dgm:t>
        <a:bodyPr/>
        <a:lstStyle/>
        <a:p>
          <a:endParaRPr lang="en-US"/>
        </a:p>
      </dgm:t>
    </dgm:pt>
  </dgm:ptLst>
  <dgm:cxnLst>
    <dgm:cxn modelId="{4595832F-709C-4830-97A7-F3FD44745146}" srcId="{7B4D5A66-77B7-4523-9C23-389EBE6BAAA6}" destId="{104ABB7A-8AD5-4BED-9A5B-BA9DDEE78137}" srcOrd="2" destOrd="0" parTransId="{AD5E3096-3830-4148-AF5A-6D546BADA68D}" sibTransId="{6CF3456D-A679-4973-8BCF-12401979B0BD}"/>
    <dgm:cxn modelId="{5DF27DC7-A36F-4E8E-A9AC-252DF9CCA760}" type="presOf" srcId="{0B6DCDE1-273C-46BA-86FC-08CBB19E8C97}" destId="{4F379B04-102B-48CF-A267-14A13E8F9E9F}" srcOrd="0" destOrd="0" presId="urn:microsoft.com/office/officeart/2005/8/layout/radial6"/>
    <dgm:cxn modelId="{64982696-566F-4B7F-B94D-C865C4525577}" type="presOf" srcId="{712718D9-5B48-4C7C-93BC-6FAF18723DCC}" destId="{E03089DC-2A7F-416F-87C7-C1B725E94AC2}" srcOrd="0" destOrd="0" presId="urn:microsoft.com/office/officeart/2005/8/layout/radial6"/>
    <dgm:cxn modelId="{EB828D94-5435-4688-93EF-7227AF69EC66}" srcId="{7B4D5A66-77B7-4523-9C23-389EBE6BAAA6}" destId="{2177431D-AAF1-4482-888C-BC75A34D2B9F}" srcOrd="1" destOrd="0" parTransId="{2EEB4D91-5DB6-450B-AC57-8E064D9D9D76}" sibTransId="{0B6DCDE1-273C-46BA-86FC-08CBB19E8C97}"/>
    <dgm:cxn modelId="{15C047CC-8FFE-4D30-BA69-B0BACA349C33}" srcId="{9471BDCC-972E-4BDF-88E7-4ABC1C2FA16D}" destId="{7B4D5A66-77B7-4523-9C23-389EBE6BAAA6}" srcOrd="0" destOrd="0" parTransId="{5B35BCE6-061C-4F8C-9011-7CB86A32C363}" sibTransId="{20F1BB26-C01E-4576-AEBC-D5E15531F486}"/>
    <dgm:cxn modelId="{6B292D9B-5A5F-436A-90CF-8FA3016FCCE2}" type="presOf" srcId="{E7211656-09D9-4EE1-BB58-F45CAE051C0B}" destId="{273872B5-09F1-442E-A633-EF06050F4514}" srcOrd="0" destOrd="0" presId="urn:microsoft.com/office/officeart/2005/8/layout/radial6"/>
    <dgm:cxn modelId="{E72E8998-C4FB-4B93-9C80-BA72E5C40A85}" type="presOf" srcId="{9471BDCC-972E-4BDF-88E7-4ABC1C2FA16D}" destId="{A4C4BB76-3449-4A26-8E1E-08514BBC6061}" srcOrd="0" destOrd="0" presId="urn:microsoft.com/office/officeart/2005/8/layout/radial6"/>
    <dgm:cxn modelId="{92DB60CD-0113-458B-ADFD-B9D82D3DEAD0}" type="presOf" srcId="{7B4D5A66-77B7-4523-9C23-389EBE6BAAA6}" destId="{3F9364C8-9170-4834-AC7D-6111ED81AA35}" srcOrd="0" destOrd="0" presId="urn:microsoft.com/office/officeart/2005/8/layout/radial6"/>
    <dgm:cxn modelId="{096AAFEB-57A9-431A-968F-30E6A56CDAD4}" srcId="{7B4D5A66-77B7-4523-9C23-389EBE6BAAA6}" destId="{712718D9-5B48-4C7C-93BC-6FAF18723DCC}" srcOrd="3" destOrd="0" parTransId="{8843DF0F-58CD-482B-8B12-25626F3945D0}" sibTransId="{31389E4E-02FA-470E-AFA6-0BEE000C3506}"/>
    <dgm:cxn modelId="{AA5B2842-C3BB-480D-A699-25343808EF8E}" type="presOf" srcId="{CEE8B467-D576-4154-8051-A6CA86E2D1C6}" destId="{37503AD0-39BF-42CA-9D53-CF717E45040B}" srcOrd="0" destOrd="0" presId="urn:microsoft.com/office/officeart/2005/8/layout/radial6"/>
    <dgm:cxn modelId="{5C422BEE-F115-4564-A772-9FE29720AE13}" type="presOf" srcId="{6CF3456D-A679-4973-8BCF-12401979B0BD}" destId="{29E992F3-9310-41AA-9E33-A8A3A8800EF5}" srcOrd="0" destOrd="0" presId="urn:microsoft.com/office/officeart/2005/8/layout/radial6"/>
    <dgm:cxn modelId="{2AA2D763-CE6F-44E5-8869-AA50BE67DD2E}" type="presOf" srcId="{104ABB7A-8AD5-4BED-9A5B-BA9DDEE78137}" destId="{BDCD4202-46DC-4AED-BBF5-F940EFFD1A05}" srcOrd="0" destOrd="0" presId="urn:microsoft.com/office/officeart/2005/8/layout/radial6"/>
    <dgm:cxn modelId="{82ACE771-7A1B-4CE6-9CFC-7664650BA60A}" srcId="{7B4D5A66-77B7-4523-9C23-389EBE6BAAA6}" destId="{E7211656-09D9-4EE1-BB58-F45CAE051C0B}" srcOrd="0" destOrd="0" parTransId="{2CA32660-2358-40AF-87A8-7ED455CFCCD3}" sibTransId="{CEE8B467-D576-4154-8051-A6CA86E2D1C6}"/>
    <dgm:cxn modelId="{844F7870-5C74-459F-8201-F2C30CC0A8C1}" type="presOf" srcId="{31389E4E-02FA-470E-AFA6-0BEE000C3506}" destId="{0DBD8C05-0B38-4473-BC6A-514A4C655BBB}" srcOrd="0" destOrd="0" presId="urn:microsoft.com/office/officeart/2005/8/layout/radial6"/>
    <dgm:cxn modelId="{3FAD9B23-D030-48CC-8F53-49A3655117C8}" type="presOf" srcId="{2177431D-AAF1-4482-888C-BC75A34D2B9F}" destId="{41087A52-1446-4396-90A1-A9B21536565F}" srcOrd="0" destOrd="0" presId="urn:microsoft.com/office/officeart/2005/8/layout/radial6"/>
    <dgm:cxn modelId="{0E56F4E7-828F-4331-A212-D38CB686896A}" type="presParOf" srcId="{A4C4BB76-3449-4A26-8E1E-08514BBC6061}" destId="{3F9364C8-9170-4834-AC7D-6111ED81AA35}" srcOrd="0" destOrd="0" presId="urn:microsoft.com/office/officeart/2005/8/layout/radial6"/>
    <dgm:cxn modelId="{304E0ABC-58DA-42CA-8FFF-497A12595385}" type="presParOf" srcId="{A4C4BB76-3449-4A26-8E1E-08514BBC6061}" destId="{273872B5-09F1-442E-A633-EF06050F4514}" srcOrd="1" destOrd="0" presId="urn:microsoft.com/office/officeart/2005/8/layout/radial6"/>
    <dgm:cxn modelId="{EA004D2E-9ED7-4EE5-99C1-38BAA1400460}" type="presParOf" srcId="{A4C4BB76-3449-4A26-8E1E-08514BBC6061}" destId="{B9A42521-1674-4C57-9859-B16E48D478AB}" srcOrd="2" destOrd="0" presId="urn:microsoft.com/office/officeart/2005/8/layout/radial6"/>
    <dgm:cxn modelId="{65F8B9B4-135A-4222-9BC9-2397F3D530E6}" type="presParOf" srcId="{A4C4BB76-3449-4A26-8E1E-08514BBC6061}" destId="{37503AD0-39BF-42CA-9D53-CF717E45040B}" srcOrd="3" destOrd="0" presId="urn:microsoft.com/office/officeart/2005/8/layout/radial6"/>
    <dgm:cxn modelId="{53DEDEAE-BCEB-4926-A5E5-72FFE8B9E6BD}" type="presParOf" srcId="{A4C4BB76-3449-4A26-8E1E-08514BBC6061}" destId="{41087A52-1446-4396-90A1-A9B21536565F}" srcOrd="4" destOrd="0" presId="urn:microsoft.com/office/officeart/2005/8/layout/radial6"/>
    <dgm:cxn modelId="{B28A4E43-0271-406D-8B65-6BE1FBB5C313}" type="presParOf" srcId="{A4C4BB76-3449-4A26-8E1E-08514BBC6061}" destId="{38F96505-10EF-43C3-AE4D-27553DAE9913}" srcOrd="5" destOrd="0" presId="urn:microsoft.com/office/officeart/2005/8/layout/radial6"/>
    <dgm:cxn modelId="{08F9951F-8390-4D83-998D-5F7BF9690D2B}" type="presParOf" srcId="{A4C4BB76-3449-4A26-8E1E-08514BBC6061}" destId="{4F379B04-102B-48CF-A267-14A13E8F9E9F}" srcOrd="6" destOrd="0" presId="urn:microsoft.com/office/officeart/2005/8/layout/radial6"/>
    <dgm:cxn modelId="{C6665393-88D8-433D-9440-2D3ED0F891C1}" type="presParOf" srcId="{A4C4BB76-3449-4A26-8E1E-08514BBC6061}" destId="{BDCD4202-46DC-4AED-BBF5-F940EFFD1A05}" srcOrd="7" destOrd="0" presId="urn:microsoft.com/office/officeart/2005/8/layout/radial6"/>
    <dgm:cxn modelId="{C22A397A-1598-4511-B3D5-64C8E734204C}" type="presParOf" srcId="{A4C4BB76-3449-4A26-8E1E-08514BBC6061}" destId="{8F87DEF4-A495-4266-A9B7-C56079C0D0A6}" srcOrd="8" destOrd="0" presId="urn:microsoft.com/office/officeart/2005/8/layout/radial6"/>
    <dgm:cxn modelId="{26A77B61-F53E-4728-A207-27ECD33CCEEA}" type="presParOf" srcId="{A4C4BB76-3449-4A26-8E1E-08514BBC6061}" destId="{29E992F3-9310-41AA-9E33-A8A3A8800EF5}" srcOrd="9" destOrd="0" presId="urn:microsoft.com/office/officeart/2005/8/layout/radial6"/>
    <dgm:cxn modelId="{4D130C02-E865-4948-B5CB-48F5EA8E7129}" type="presParOf" srcId="{A4C4BB76-3449-4A26-8E1E-08514BBC6061}" destId="{E03089DC-2A7F-416F-87C7-C1B725E94AC2}" srcOrd="10" destOrd="0" presId="urn:microsoft.com/office/officeart/2005/8/layout/radial6"/>
    <dgm:cxn modelId="{2B23CBBE-BA50-4CD1-BF56-693C5E21A984}" type="presParOf" srcId="{A4C4BB76-3449-4A26-8E1E-08514BBC6061}" destId="{CAF2D489-8E0B-42DC-B265-38119F2D521F}" srcOrd="11" destOrd="0" presId="urn:microsoft.com/office/officeart/2005/8/layout/radial6"/>
    <dgm:cxn modelId="{14FE3E78-BD61-463F-A231-63AFADB47E96}" type="presParOf" srcId="{A4C4BB76-3449-4A26-8E1E-08514BBC6061}" destId="{0DBD8C05-0B38-4473-BC6A-514A4C655BBB}"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BD8C05-0B38-4473-BC6A-514A4C655BBB}">
      <dsp:nvSpPr>
        <dsp:cNvPr id="0" name=""/>
        <dsp:cNvSpPr/>
      </dsp:nvSpPr>
      <dsp:spPr>
        <a:xfrm>
          <a:off x="2453295" y="630038"/>
          <a:ext cx="4200923" cy="4200923"/>
        </a:xfrm>
        <a:prstGeom prst="blockArc">
          <a:avLst>
            <a:gd name="adj1" fmla="val 10800000"/>
            <a:gd name="adj2" fmla="val 16200000"/>
            <a:gd name="adj3" fmla="val 4639"/>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E992F3-9310-41AA-9E33-A8A3A8800EF5}">
      <dsp:nvSpPr>
        <dsp:cNvPr id="0" name=""/>
        <dsp:cNvSpPr/>
      </dsp:nvSpPr>
      <dsp:spPr>
        <a:xfrm>
          <a:off x="2453295" y="630038"/>
          <a:ext cx="4200923" cy="4200923"/>
        </a:xfrm>
        <a:prstGeom prst="blockArc">
          <a:avLst>
            <a:gd name="adj1" fmla="val 5400000"/>
            <a:gd name="adj2" fmla="val 10800000"/>
            <a:gd name="adj3" fmla="val 4639"/>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F379B04-102B-48CF-A267-14A13E8F9E9F}">
      <dsp:nvSpPr>
        <dsp:cNvPr id="0" name=""/>
        <dsp:cNvSpPr/>
      </dsp:nvSpPr>
      <dsp:spPr>
        <a:xfrm>
          <a:off x="2453295" y="630038"/>
          <a:ext cx="4200923" cy="4200923"/>
        </a:xfrm>
        <a:prstGeom prst="blockArc">
          <a:avLst>
            <a:gd name="adj1" fmla="val 0"/>
            <a:gd name="adj2" fmla="val 5400000"/>
            <a:gd name="adj3" fmla="val 4639"/>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503AD0-39BF-42CA-9D53-CF717E45040B}">
      <dsp:nvSpPr>
        <dsp:cNvPr id="0" name=""/>
        <dsp:cNvSpPr/>
      </dsp:nvSpPr>
      <dsp:spPr>
        <a:xfrm>
          <a:off x="2453295" y="630038"/>
          <a:ext cx="4200923" cy="4200923"/>
        </a:xfrm>
        <a:prstGeom prst="blockArc">
          <a:avLst>
            <a:gd name="adj1" fmla="val 16200000"/>
            <a:gd name="adj2" fmla="val 0"/>
            <a:gd name="adj3" fmla="val 4639"/>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F9364C8-9170-4834-AC7D-6111ED81AA35}">
      <dsp:nvSpPr>
        <dsp:cNvPr id="0" name=""/>
        <dsp:cNvSpPr/>
      </dsp:nvSpPr>
      <dsp:spPr>
        <a:xfrm>
          <a:off x="3472649" y="1763861"/>
          <a:ext cx="2162216" cy="193327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t-IT" sz="1800" b="1" kern="1200" dirty="0" err="1" smtClean="0"/>
            <a:t>Accountability</a:t>
          </a:r>
          <a:endParaRPr lang="it-IT" sz="1800" b="1" kern="1200" dirty="0"/>
        </a:p>
      </dsp:txBody>
      <dsp:txXfrm>
        <a:off x="3789298" y="2046983"/>
        <a:ext cx="1528918" cy="1367033"/>
      </dsp:txXfrm>
    </dsp:sp>
    <dsp:sp modelId="{273872B5-09F1-442E-A633-EF06050F4514}">
      <dsp:nvSpPr>
        <dsp:cNvPr id="0" name=""/>
        <dsp:cNvSpPr/>
      </dsp:nvSpPr>
      <dsp:spPr>
        <a:xfrm>
          <a:off x="3618638" y="2109"/>
          <a:ext cx="1870238" cy="135329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t-IT" sz="1800" kern="1200" dirty="0" smtClean="0"/>
            <a:t>Strategic </a:t>
          </a:r>
          <a:r>
            <a:rPr lang="it-IT" sz="1800" kern="1200" dirty="0" err="1" smtClean="0"/>
            <a:t>dimension</a:t>
          </a:r>
          <a:endParaRPr lang="it-IT" sz="1800" kern="1200" dirty="0"/>
        </a:p>
      </dsp:txBody>
      <dsp:txXfrm>
        <a:off x="3892528" y="200294"/>
        <a:ext cx="1322458" cy="956924"/>
      </dsp:txXfrm>
    </dsp:sp>
    <dsp:sp modelId="{41087A52-1446-4396-90A1-A9B21536565F}">
      <dsp:nvSpPr>
        <dsp:cNvPr id="0" name=""/>
        <dsp:cNvSpPr/>
      </dsp:nvSpPr>
      <dsp:spPr>
        <a:xfrm>
          <a:off x="5705891" y="2053852"/>
          <a:ext cx="1799218" cy="135329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t-IT" sz="1800" kern="1200" dirty="0" smtClean="0"/>
            <a:t>Moral and </a:t>
          </a:r>
          <a:r>
            <a:rPr lang="it-IT" sz="1800" kern="1200" dirty="0" err="1" smtClean="0"/>
            <a:t>ethical</a:t>
          </a:r>
          <a:r>
            <a:rPr lang="it-IT" sz="1800" kern="1200" dirty="0" smtClean="0"/>
            <a:t> </a:t>
          </a:r>
          <a:r>
            <a:rPr lang="it-IT" sz="1800" kern="1200" dirty="0" err="1" smtClean="0"/>
            <a:t>questions</a:t>
          </a:r>
          <a:endParaRPr lang="it-IT" sz="1800" kern="1200" dirty="0"/>
        </a:p>
      </dsp:txBody>
      <dsp:txXfrm>
        <a:off x="5969380" y="2252037"/>
        <a:ext cx="1272240" cy="956924"/>
      </dsp:txXfrm>
    </dsp:sp>
    <dsp:sp modelId="{BDCD4202-46DC-4AED-BBF5-F940EFFD1A05}">
      <dsp:nvSpPr>
        <dsp:cNvPr id="0" name=""/>
        <dsp:cNvSpPr/>
      </dsp:nvSpPr>
      <dsp:spPr>
        <a:xfrm>
          <a:off x="3599407" y="4105596"/>
          <a:ext cx="1908699" cy="135329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t-IT" sz="1800" kern="1200" dirty="0" err="1" smtClean="0"/>
            <a:t>Transparency</a:t>
          </a:r>
          <a:endParaRPr lang="it-IT" sz="1800" kern="1200" dirty="0"/>
        </a:p>
      </dsp:txBody>
      <dsp:txXfrm>
        <a:off x="3878929" y="4303781"/>
        <a:ext cx="1349655" cy="956924"/>
      </dsp:txXfrm>
    </dsp:sp>
    <dsp:sp modelId="{E03089DC-2A7F-416F-87C7-C1B725E94AC2}">
      <dsp:nvSpPr>
        <dsp:cNvPr id="0" name=""/>
        <dsp:cNvSpPr/>
      </dsp:nvSpPr>
      <dsp:spPr>
        <a:xfrm>
          <a:off x="1638890" y="2053852"/>
          <a:ext cx="1726248" cy="135329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t-IT" sz="1800" kern="1200" dirty="0" smtClean="0"/>
            <a:t>Corporate culture</a:t>
          </a:r>
          <a:endParaRPr lang="it-IT" sz="1800" kern="1200" dirty="0"/>
        </a:p>
      </dsp:txBody>
      <dsp:txXfrm>
        <a:off x="1891693" y="2252037"/>
        <a:ext cx="1220642" cy="956924"/>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404ADA7-106C-480D-9271-87AF08781E82}"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404ADA7-106C-480D-9271-87AF08781E82}" type="datetimeFigureOut">
              <a:rPr lang="fr-FR" smtClean="0"/>
              <a:t>05/03/2017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404ADA7-106C-480D-9271-87AF08781E82}" type="datetimeFigureOut">
              <a:rPr lang="fr-FR" smtClean="0"/>
              <a:t>05/03/2017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404ADA7-106C-480D-9271-87AF08781E82}" type="datetimeFigureOut">
              <a:rPr lang="fr-FR" smtClean="0"/>
              <a:t>05/03/2017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77BD67-56FE-4723-B439-905906B0B746}"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404664"/>
            <a:ext cx="7089484" cy="2061882"/>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type="ctrTitle"/>
          </p:nvPr>
        </p:nvSpPr>
        <p:spPr>
          <a:xfrm>
            <a:off x="107504" y="2466546"/>
            <a:ext cx="8928992" cy="3980606"/>
          </a:xfrm>
        </p:spPr>
        <p:txBody>
          <a:bodyPr>
            <a:normAutofit/>
          </a:bodyPr>
          <a:lstStyle/>
          <a:p>
            <a:r>
              <a:rPr lang="en-GB" sz="2800" b="1" dirty="0" smtClean="0"/>
              <a:t>Erasmus+, Key Action 2: Strategic partnership </a:t>
            </a:r>
            <a:br>
              <a:rPr lang="en-GB" sz="2800" b="1" dirty="0" smtClean="0"/>
            </a:br>
            <a:r>
              <a:rPr lang="en-GB" sz="2800" b="1" dirty="0" smtClean="0"/>
              <a:t>PROJECT NUMBER: 2015-1-FR01-KA203-015261</a:t>
            </a:r>
            <a:br>
              <a:rPr lang="en-GB" sz="2800" b="1" dirty="0" smtClean="0"/>
            </a:br>
            <a:r>
              <a:rPr lang="en-GB" sz="2800" b="1" dirty="0" smtClean="0"/>
              <a:t>IO1</a:t>
            </a:r>
            <a:r>
              <a:rPr lang="en-GB" sz="2800" b="1" dirty="0" smtClean="0"/>
              <a:t>: Open Online Courses on Social </a:t>
            </a:r>
            <a:r>
              <a:rPr lang="en-GB" sz="2800" b="1" dirty="0" smtClean="0"/>
              <a:t>Entrepreneurship</a:t>
            </a:r>
            <a:r>
              <a:rPr lang="en-GB" sz="2800" dirty="0" smtClean="0"/>
              <a:t/>
            </a:r>
            <a:br>
              <a:rPr lang="en-GB" sz="2800" dirty="0" smtClean="0"/>
            </a:br>
            <a:r>
              <a:rPr lang="en-GB" sz="2800" dirty="0" smtClean="0"/>
              <a:t>Learning Material </a:t>
            </a:r>
            <a:r>
              <a:rPr lang="pl-PL" sz="2800" dirty="0"/>
              <a:t/>
            </a:r>
            <a:br>
              <a:rPr lang="pl-PL" sz="2800" dirty="0"/>
            </a:br>
            <a:r>
              <a:rPr lang="pl-PL" sz="2800" b="1" dirty="0"/>
              <a:t>Accountability</a:t>
            </a:r>
            <a:r>
              <a:rPr lang="pl-PL" sz="2800" b="1" dirty="0"/>
              <a:t> and Social Impact </a:t>
            </a:r>
            <a:endParaRPr lang="fr-FR"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smtClean="0"/>
              <a:t>Key elements involved in accountability process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0" y="1617762"/>
            <a:ext cx="9144000" cy="1077218"/>
          </a:xfrm>
          <a:prstGeom prst="rect">
            <a:avLst/>
          </a:prstGeom>
        </p:spPr>
        <p:txBody>
          <a:bodyPr wrap="square">
            <a:spAutoFit/>
          </a:bodyPr>
          <a:lstStyle/>
          <a:p>
            <a:pPr marL="457200" indent="-457200">
              <a:buFont typeface="Arial" panose="020B0604020202020204" pitchFamily="34" charset="0"/>
              <a:buChar char="•"/>
            </a:pPr>
            <a:r>
              <a:rPr lang="en-US" sz="3200" dirty="0"/>
              <a:t>The </a:t>
            </a:r>
            <a:r>
              <a:rPr lang="en-US" sz="3200" dirty="0">
                <a:solidFill>
                  <a:srgbClr val="C00000"/>
                </a:solidFill>
              </a:rPr>
              <a:t>reporting</a:t>
            </a:r>
            <a:r>
              <a:rPr lang="en-US" sz="3200" dirty="0"/>
              <a:t> </a:t>
            </a:r>
            <a:r>
              <a:rPr lang="en-US" sz="3200" dirty="0" smtClean="0"/>
              <a:t>process</a:t>
            </a:r>
            <a:endParaRPr lang="en-US" sz="3200" dirty="0"/>
          </a:p>
          <a:p>
            <a:pPr marL="457200" indent="-457200" fontAlgn="base">
              <a:buFont typeface="Arial" panose="020B0604020202020204" pitchFamily="34" charset="0"/>
              <a:buChar char="•"/>
            </a:pPr>
            <a:r>
              <a:rPr lang="en-US" sz="3200" dirty="0"/>
              <a:t>The existence of two </a:t>
            </a:r>
            <a:r>
              <a:rPr lang="en-US" sz="3200" dirty="0" smtClean="0"/>
              <a:t>part (</a:t>
            </a:r>
            <a:r>
              <a:rPr lang="en-US" sz="3200" dirty="0" smtClean="0">
                <a:solidFill>
                  <a:srgbClr val="C00000"/>
                </a:solidFill>
              </a:rPr>
              <a:t>agent and principle</a:t>
            </a:r>
            <a:r>
              <a:rPr lang="en-US" sz="3200" dirty="0" smtClean="0"/>
              <a:t>)</a:t>
            </a:r>
            <a:endParaRPr lang="en-US" sz="3200" dirty="0"/>
          </a:p>
        </p:txBody>
      </p:sp>
      <p:sp>
        <p:nvSpPr>
          <p:cNvPr id="2" name="Rettangolo 1"/>
          <p:cNvSpPr/>
          <p:nvPr/>
        </p:nvSpPr>
        <p:spPr>
          <a:xfrm>
            <a:off x="144016" y="3262332"/>
            <a:ext cx="8820472" cy="3046988"/>
          </a:xfrm>
          <a:prstGeom prst="rect">
            <a:avLst/>
          </a:prstGeom>
        </p:spPr>
        <p:txBody>
          <a:bodyPr wrap="square">
            <a:spAutoFit/>
          </a:bodyPr>
          <a:lstStyle/>
          <a:p>
            <a:pPr marL="749300" indent="-228600" algn="just">
              <a:lnSpc>
                <a:spcPct val="150000"/>
              </a:lnSpc>
              <a:spcBef>
                <a:spcPts val="15"/>
              </a:spcBef>
              <a:spcAft>
                <a:spcPts val="1200"/>
              </a:spcAft>
              <a:tabLst>
                <a:tab pos="291465" algn="l"/>
              </a:tabLst>
            </a:pPr>
            <a:r>
              <a:rPr lang="en-US" sz="3200" dirty="0"/>
              <a:t>D</a:t>
            </a:r>
            <a:r>
              <a:rPr lang="en-US" sz="3200" dirty="0" smtClean="0"/>
              <a:t>espite </a:t>
            </a:r>
            <a:r>
              <a:rPr lang="en-US" sz="3200" dirty="0"/>
              <a:t>the advancements to date in </a:t>
            </a:r>
            <a:r>
              <a:rPr lang="en-US" sz="3200" dirty="0" smtClean="0"/>
              <a:t>defining what accountability means and how this is practically achieved, several questions are still partially unsolved.</a:t>
            </a:r>
            <a:endParaRPr lang="it-IT" sz="3200" dirty="0"/>
          </a:p>
        </p:txBody>
      </p:sp>
    </p:spTree>
    <p:extLst>
      <p:ext uri="{BB962C8B-B14F-4D97-AF65-F5344CB8AC3E}">
        <p14:creationId xmlns:p14="http://schemas.microsoft.com/office/powerpoint/2010/main" val="39759874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smtClean="0"/>
              <a:t>Key questions related to accountability</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3" name="Rettangolo arrotondato 2"/>
          <p:cNvSpPr/>
          <p:nvPr/>
        </p:nvSpPr>
        <p:spPr>
          <a:xfrm>
            <a:off x="683568" y="1484784"/>
            <a:ext cx="2750384" cy="140415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a:t>To whom are managers accountable?</a:t>
            </a:r>
            <a:endParaRPr lang="it-IT" sz="2800" dirty="0"/>
          </a:p>
        </p:txBody>
      </p:sp>
      <p:sp>
        <p:nvSpPr>
          <p:cNvPr id="4" name="Ovale 3"/>
          <p:cNvSpPr/>
          <p:nvPr/>
        </p:nvSpPr>
        <p:spPr>
          <a:xfrm>
            <a:off x="107504" y="1988840"/>
            <a:ext cx="432048" cy="360040"/>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1</a:t>
            </a:r>
            <a:endParaRPr lang="it-IT" b="1" dirty="0"/>
          </a:p>
        </p:txBody>
      </p:sp>
      <p:sp>
        <p:nvSpPr>
          <p:cNvPr id="10" name="Rettangolo arrotondato 9"/>
          <p:cNvSpPr/>
          <p:nvPr/>
        </p:nvSpPr>
        <p:spPr>
          <a:xfrm>
            <a:off x="3577968" y="1484784"/>
            <a:ext cx="5314512" cy="144016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tx1"/>
                </a:solidFill>
              </a:rPr>
              <a:t>The </a:t>
            </a:r>
            <a:r>
              <a:rPr lang="en-US" sz="2200" dirty="0">
                <a:solidFill>
                  <a:schemeClr val="tx1"/>
                </a:solidFill>
              </a:rPr>
              <a:t>characteristics of the property, the type of organization and the governance structure configure various and heterogeneous relationships</a:t>
            </a:r>
            <a:endParaRPr lang="it-IT" sz="2200" dirty="0">
              <a:solidFill>
                <a:schemeClr val="tx1"/>
              </a:solidFill>
            </a:endParaRPr>
          </a:p>
        </p:txBody>
      </p:sp>
      <p:sp>
        <p:nvSpPr>
          <p:cNvPr id="11" name="Rettangolo arrotondato 10"/>
          <p:cNvSpPr/>
          <p:nvPr/>
        </p:nvSpPr>
        <p:spPr>
          <a:xfrm>
            <a:off x="683568" y="3212976"/>
            <a:ext cx="2750384" cy="1512168"/>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a:t>For what are they accountable?</a:t>
            </a:r>
            <a:endParaRPr lang="it-IT" sz="2800" dirty="0"/>
          </a:p>
        </p:txBody>
      </p:sp>
      <p:sp>
        <p:nvSpPr>
          <p:cNvPr id="12" name="Ovale 11"/>
          <p:cNvSpPr/>
          <p:nvPr/>
        </p:nvSpPr>
        <p:spPr>
          <a:xfrm>
            <a:off x="89502" y="3717032"/>
            <a:ext cx="450050" cy="450050"/>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2</a:t>
            </a:r>
            <a:endParaRPr lang="it-IT" b="1" dirty="0"/>
          </a:p>
        </p:txBody>
      </p:sp>
      <p:sp>
        <p:nvSpPr>
          <p:cNvPr id="13" name="Rettangolo arrotondato 12"/>
          <p:cNvSpPr/>
          <p:nvPr/>
        </p:nvSpPr>
        <p:spPr>
          <a:xfrm>
            <a:off x="3563888" y="3068960"/>
            <a:ext cx="5400600" cy="18002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tx1"/>
                </a:solidFill>
              </a:rPr>
              <a:t>The </a:t>
            </a:r>
            <a:r>
              <a:rPr lang="en-US" sz="2200" dirty="0">
                <a:solidFill>
                  <a:schemeClr val="tx1"/>
                </a:solidFill>
              </a:rPr>
              <a:t>characteristics of the property, the type of organization and the governance structure configure various and heterogeneous objects of accountability</a:t>
            </a:r>
            <a:endParaRPr lang="it-IT" sz="2200" dirty="0">
              <a:solidFill>
                <a:schemeClr val="tx1"/>
              </a:solidFill>
            </a:endParaRPr>
          </a:p>
        </p:txBody>
      </p:sp>
      <p:sp>
        <p:nvSpPr>
          <p:cNvPr id="14" name="Rettangolo arrotondato 13"/>
          <p:cNvSpPr/>
          <p:nvPr/>
        </p:nvSpPr>
        <p:spPr>
          <a:xfrm>
            <a:off x="701570" y="5229200"/>
            <a:ext cx="2750384" cy="1512168"/>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a:t>How do you assess accountability?</a:t>
            </a:r>
            <a:endParaRPr lang="it-IT" sz="2800" dirty="0"/>
          </a:p>
        </p:txBody>
      </p:sp>
      <p:sp>
        <p:nvSpPr>
          <p:cNvPr id="15" name="Ovale 14"/>
          <p:cNvSpPr/>
          <p:nvPr/>
        </p:nvSpPr>
        <p:spPr>
          <a:xfrm>
            <a:off x="107504" y="5733256"/>
            <a:ext cx="450050" cy="450050"/>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3</a:t>
            </a:r>
            <a:endParaRPr lang="it-IT" b="1" dirty="0"/>
          </a:p>
        </p:txBody>
      </p:sp>
      <p:sp>
        <p:nvSpPr>
          <p:cNvPr id="16" name="Rettangolo arrotondato 15"/>
          <p:cNvSpPr/>
          <p:nvPr/>
        </p:nvSpPr>
        <p:spPr>
          <a:xfrm>
            <a:off x="3581890" y="5013176"/>
            <a:ext cx="5400600" cy="18002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chemeClr val="tx1"/>
                </a:solidFill>
              </a:rPr>
              <a:t>Often </a:t>
            </a:r>
            <a:r>
              <a:rPr lang="en-US" sz="2200" dirty="0">
                <a:solidFill>
                  <a:schemeClr val="tx1"/>
                </a:solidFill>
              </a:rPr>
              <a:t>accountable to many different </a:t>
            </a:r>
            <a:r>
              <a:rPr lang="en-US" sz="2200" dirty="0" smtClean="0">
                <a:solidFill>
                  <a:schemeClr val="tx1"/>
                </a:solidFill>
              </a:rPr>
              <a:t>groups;</a:t>
            </a:r>
          </a:p>
          <a:p>
            <a:pPr algn="ctr"/>
            <a:r>
              <a:rPr lang="en-US" sz="2200" dirty="0" smtClean="0">
                <a:solidFill>
                  <a:schemeClr val="tx1"/>
                </a:solidFill>
              </a:rPr>
              <a:t>Often </a:t>
            </a:r>
            <a:r>
              <a:rPr lang="en-US" sz="2200" dirty="0">
                <a:solidFill>
                  <a:schemeClr val="tx1"/>
                </a:solidFill>
              </a:rPr>
              <a:t>many different organizations are involved in addressing a </a:t>
            </a:r>
            <a:r>
              <a:rPr lang="en-US" sz="2200" dirty="0" smtClean="0">
                <a:solidFill>
                  <a:schemeClr val="tx1"/>
                </a:solidFill>
              </a:rPr>
              <a:t>problem;</a:t>
            </a:r>
          </a:p>
          <a:p>
            <a:pPr algn="ctr"/>
            <a:r>
              <a:rPr lang="en-US" sz="2200" dirty="0" smtClean="0">
                <a:solidFill>
                  <a:schemeClr val="tx1"/>
                </a:solidFill>
              </a:rPr>
              <a:t>Often </a:t>
            </a:r>
            <a:r>
              <a:rPr lang="en-US" sz="2200" dirty="0">
                <a:solidFill>
                  <a:schemeClr val="tx1"/>
                </a:solidFill>
              </a:rPr>
              <a:t>no rule tells agencies how too resolve interagency </a:t>
            </a:r>
            <a:r>
              <a:rPr lang="en-US" sz="2200" dirty="0" smtClean="0">
                <a:solidFill>
                  <a:schemeClr val="tx1"/>
                </a:solidFill>
              </a:rPr>
              <a:t>conflicts.</a:t>
            </a:r>
            <a:endParaRPr lang="it-IT" sz="2200" dirty="0">
              <a:solidFill>
                <a:schemeClr val="tx1"/>
              </a:solidFill>
            </a:endParaRPr>
          </a:p>
        </p:txBody>
      </p:sp>
    </p:spTree>
    <p:extLst>
      <p:ext uri="{BB962C8B-B14F-4D97-AF65-F5344CB8AC3E}">
        <p14:creationId xmlns:p14="http://schemas.microsoft.com/office/powerpoint/2010/main" val="4222898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a:bodyPr>
          <a:lstStyle/>
          <a:p>
            <a:r>
              <a:rPr lang="en-US" dirty="0" smtClean="0"/>
              <a:t>Accountability mechanism</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la 3"/>
          <p:cNvGraphicFramePr>
            <a:graphicFrameLocks noGrp="1"/>
          </p:cNvGraphicFramePr>
          <p:nvPr>
            <p:extLst>
              <p:ext uri="{D42A27DB-BD31-4B8C-83A1-F6EECF244321}">
                <p14:modId xmlns:p14="http://schemas.microsoft.com/office/powerpoint/2010/main" val="832622896"/>
              </p:ext>
            </p:extLst>
          </p:nvPr>
        </p:nvGraphicFramePr>
        <p:xfrm>
          <a:off x="2520280" y="2780928"/>
          <a:ext cx="6444208" cy="3888432"/>
        </p:xfrm>
        <a:graphic>
          <a:graphicData uri="http://schemas.openxmlformats.org/drawingml/2006/table">
            <a:tbl>
              <a:tblPr firstRow="1" bandRow="1">
                <a:tableStyleId>{8A107856-5554-42FB-B03E-39F5DBC370BA}</a:tableStyleId>
              </a:tblPr>
              <a:tblGrid>
                <a:gridCol w="3222104"/>
                <a:gridCol w="3222104"/>
              </a:tblGrid>
              <a:tr h="1944216">
                <a:tc>
                  <a:txBody>
                    <a:bodyPr/>
                    <a:lstStyle/>
                    <a:p>
                      <a:pPr algn="ctr"/>
                      <a:r>
                        <a:rPr lang="it-IT" sz="3200" b="0" dirty="0" err="1" smtClean="0"/>
                        <a:t>Bureaucratic</a:t>
                      </a:r>
                      <a:r>
                        <a:rPr lang="it-IT" sz="3200" b="0" dirty="0" smtClean="0"/>
                        <a:t> </a:t>
                      </a:r>
                      <a:r>
                        <a:rPr lang="it-IT" sz="3200" b="0" dirty="0" err="1" smtClean="0"/>
                        <a:t>accountability</a:t>
                      </a:r>
                      <a:r>
                        <a:rPr lang="it-IT" sz="3200" b="0" dirty="0" smtClean="0"/>
                        <a:t> </a:t>
                      </a:r>
                      <a:r>
                        <a:rPr lang="it-IT" sz="3200" b="0" dirty="0" err="1" smtClean="0"/>
                        <a:t>systems</a:t>
                      </a:r>
                      <a:endParaRPr lang="it-IT" sz="3200" b="0" dirty="0"/>
                    </a:p>
                  </a:txBody>
                  <a:tcPr anchor="ctr"/>
                </a:tc>
                <a:tc>
                  <a:txBody>
                    <a:bodyPr/>
                    <a:lstStyle/>
                    <a:p>
                      <a:pPr algn="ctr"/>
                      <a:r>
                        <a:rPr lang="en-US" sz="3200" b="0" kern="1200" dirty="0" smtClean="0">
                          <a:solidFill>
                            <a:schemeClr val="dk1"/>
                          </a:solidFill>
                          <a:latin typeface="+mn-lt"/>
                          <a:ea typeface="+mn-ea"/>
                          <a:cs typeface="+mn-cs"/>
                        </a:rPr>
                        <a:t>Professional accountability </a:t>
                      </a:r>
                      <a:endParaRPr lang="it-IT" sz="3200" b="0" kern="1200" dirty="0">
                        <a:solidFill>
                          <a:schemeClr val="dk1"/>
                        </a:solidFill>
                        <a:latin typeface="+mn-lt"/>
                        <a:ea typeface="+mn-ea"/>
                        <a:cs typeface="+mn-cs"/>
                      </a:endParaRPr>
                    </a:p>
                  </a:txBody>
                  <a:tcPr anchor="ctr"/>
                </a:tc>
              </a:tr>
              <a:tr h="1944216">
                <a:tc>
                  <a:txBody>
                    <a:bodyPr/>
                    <a:lstStyle/>
                    <a:p>
                      <a:pPr algn="ctr"/>
                      <a:r>
                        <a:rPr lang="it-IT" sz="3200" b="0" kern="1200" dirty="0" smtClean="0">
                          <a:solidFill>
                            <a:schemeClr val="dk1"/>
                          </a:solidFill>
                          <a:latin typeface="+mn-lt"/>
                          <a:ea typeface="+mn-ea"/>
                          <a:cs typeface="+mn-cs"/>
                        </a:rPr>
                        <a:t>Legal </a:t>
                      </a:r>
                      <a:r>
                        <a:rPr lang="it-IT" sz="3200" b="0" kern="1200" dirty="0" err="1" smtClean="0">
                          <a:solidFill>
                            <a:schemeClr val="dk1"/>
                          </a:solidFill>
                          <a:latin typeface="+mn-lt"/>
                          <a:ea typeface="+mn-ea"/>
                          <a:cs typeface="+mn-cs"/>
                        </a:rPr>
                        <a:t>accountability</a:t>
                      </a:r>
                      <a:endParaRPr lang="it-IT" sz="3200" b="0" kern="1200" dirty="0">
                        <a:solidFill>
                          <a:schemeClr val="dk1"/>
                        </a:solidFill>
                        <a:latin typeface="+mn-lt"/>
                        <a:ea typeface="+mn-ea"/>
                        <a:cs typeface="+mn-cs"/>
                      </a:endParaRPr>
                    </a:p>
                  </a:txBody>
                  <a:tcPr anchor="ctr"/>
                </a:tc>
                <a:tc>
                  <a:txBody>
                    <a:bodyPr/>
                    <a:lstStyle/>
                    <a:p>
                      <a:pPr algn="ctr"/>
                      <a:r>
                        <a:rPr lang="en-US" sz="3200" b="0" kern="1200" dirty="0" smtClean="0">
                          <a:solidFill>
                            <a:schemeClr val="dk1"/>
                          </a:solidFill>
                          <a:latin typeface="+mn-lt"/>
                          <a:ea typeface="+mn-ea"/>
                          <a:cs typeface="+mn-cs"/>
                        </a:rPr>
                        <a:t>Political accountability</a:t>
                      </a:r>
                      <a:endParaRPr lang="it-IT" sz="3200" b="0" kern="1200" dirty="0">
                        <a:solidFill>
                          <a:schemeClr val="dk1"/>
                        </a:solidFill>
                        <a:latin typeface="+mn-lt"/>
                        <a:ea typeface="+mn-ea"/>
                        <a:cs typeface="+mn-cs"/>
                      </a:endParaRPr>
                    </a:p>
                  </a:txBody>
                  <a:tcPr anchor="ctr"/>
                </a:tc>
              </a:tr>
            </a:tbl>
          </a:graphicData>
        </a:graphic>
      </p:graphicFrame>
      <p:sp>
        <p:nvSpPr>
          <p:cNvPr id="6" name="CasellaDiTesto 5"/>
          <p:cNvSpPr txBox="1"/>
          <p:nvPr/>
        </p:nvSpPr>
        <p:spPr>
          <a:xfrm>
            <a:off x="868134" y="3573016"/>
            <a:ext cx="1656184" cy="523220"/>
          </a:xfrm>
          <a:prstGeom prst="rect">
            <a:avLst/>
          </a:prstGeom>
          <a:noFill/>
        </p:spPr>
        <p:txBody>
          <a:bodyPr wrap="square" rtlCol="0">
            <a:spAutoFit/>
          </a:bodyPr>
          <a:lstStyle/>
          <a:p>
            <a:pPr algn="ctr"/>
            <a:r>
              <a:rPr lang="it-IT" sz="2800" b="1" dirty="0" err="1" smtClean="0"/>
              <a:t>Internal</a:t>
            </a:r>
            <a:endParaRPr lang="it-IT" sz="2800" b="1" dirty="0"/>
          </a:p>
        </p:txBody>
      </p:sp>
      <p:sp>
        <p:nvSpPr>
          <p:cNvPr id="10" name="CasellaDiTesto 9"/>
          <p:cNvSpPr txBox="1"/>
          <p:nvPr/>
        </p:nvSpPr>
        <p:spPr>
          <a:xfrm>
            <a:off x="868134" y="5301208"/>
            <a:ext cx="1800200" cy="523220"/>
          </a:xfrm>
          <a:prstGeom prst="rect">
            <a:avLst/>
          </a:prstGeom>
          <a:noFill/>
        </p:spPr>
        <p:txBody>
          <a:bodyPr wrap="square" rtlCol="0">
            <a:spAutoFit/>
          </a:bodyPr>
          <a:lstStyle/>
          <a:p>
            <a:pPr algn="ctr"/>
            <a:r>
              <a:rPr lang="it-IT" sz="2800" b="1" dirty="0" err="1" smtClean="0"/>
              <a:t>External</a:t>
            </a:r>
            <a:endParaRPr lang="it-IT" sz="2800" b="1" dirty="0"/>
          </a:p>
        </p:txBody>
      </p:sp>
      <p:sp>
        <p:nvSpPr>
          <p:cNvPr id="11" name="CasellaDiTesto 10"/>
          <p:cNvSpPr txBox="1"/>
          <p:nvPr/>
        </p:nvSpPr>
        <p:spPr>
          <a:xfrm>
            <a:off x="3384376" y="2204864"/>
            <a:ext cx="1656184" cy="523220"/>
          </a:xfrm>
          <a:prstGeom prst="rect">
            <a:avLst/>
          </a:prstGeom>
          <a:noFill/>
        </p:spPr>
        <p:txBody>
          <a:bodyPr wrap="square" rtlCol="0">
            <a:spAutoFit/>
          </a:bodyPr>
          <a:lstStyle/>
          <a:p>
            <a:pPr algn="ctr"/>
            <a:r>
              <a:rPr lang="it-IT" sz="2800" b="1" dirty="0" smtClean="0"/>
              <a:t>High</a:t>
            </a:r>
            <a:endParaRPr lang="it-IT" sz="2800" b="1" dirty="0"/>
          </a:p>
        </p:txBody>
      </p:sp>
      <p:sp>
        <p:nvSpPr>
          <p:cNvPr id="12" name="CasellaDiTesto 11"/>
          <p:cNvSpPr txBox="1"/>
          <p:nvPr/>
        </p:nvSpPr>
        <p:spPr>
          <a:xfrm>
            <a:off x="6480720" y="2213611"/>
            <a:ext cx="1656184" cy="523220"/>
          </a:xfrm>
          <a:prstGeom prst="rect">
            <a:avLst/>
          </a:prstGeom>
          <a:noFill/>
        </p:spPr>
        <p:txBody>
          <a:bodyPr wrap="square" rtlCol="0">
            <a:spAutoFit/>
          </a:bodyPr>
          <a:lstStyle/>
          <a:p>
            <a:pPr algn="ctr"/>
            <a:r>
              <a:rPr lang="it-IT" sz="2800" b="1" dirty="0" err="1" smtClean="0"/>
              <a:t>Low</a:t>
            </a:r>
            <a:endParaRPr lang="it-IT" sz="2800" b="1" dirty="0"/>
          </a:p>
        </p:txBody>
      </p:sp>
      <p:sp>
        <p:nvSpPr>
          <p:cNvPr id="7" name="Parentesi graffa aperta 6"/>
          <p:cNvSpPr/>
          <p:nvPr/>
        </p:nvSpPr>
        <p:spPr>
          <a:xfrm>
            <a:off x="683568" y="2736831"/>
            <a:ext cx="648072" cy="3860521"/>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3" name="CasellaDiTesto 12"/>
          <p:cNvSpPr txBox="1"/>
          <p:nvPr/>
        </p:nvSpPr>
        <p:spPr>
          <a:xfrm rot="16200000">
            <a:off x="-1535293" y="4369118"/>
            <a:ext cx="3843616" cy="523220"/>
          </a:xfrm>
          <a:prstGeom prst="rect">
            <a:avLst/>
          </a:prstGeom>
          <a:noFill/>
        </p:spPr>
        <p:txBody>
          <a:bodyPr wrap="none" rtlCol="0">
            <a:spAutoFit/>
          </a:bodyPr>
          <a:lstStyle/>
          <a:p>
            <a:r>
              <a:rPr lang="it-IT" sz="2800" b="1" dirty="0" smtClean="0">
                <a:solidFill>
                  <a:srgbClr val="C00000"/>
                </a:solidFill>
              </a:rPr>
              <a:t>Source of agency control</a:t>
            </a:r>
            <a:endParaRPr lang="it-IT" sz="2800" b="1" dirty="0">
              <a:solidFill>
                <a:srgbClr val="C00000"/>
              </a:solidFill>
            </a:endParaRPr>
          </a:p>
        </p:txBody>
      </p:sp>
      <p:sp>
        <p:nvSpPr>
          <p:cNvPr id="14" name="Parentesi graffa aperta 13"/>
          <p:cNvSpPr/>
          <p:nvPr/>
        </p:nvSpPr>
        <p:spPr>
          <a:xfrm rot="5400000">
            <a:off x="5348359" y="-907209"/>
            <a:ext cx="648072" cy="6296154"/>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5" name="CasellaDiTesto 14"/>
          <p:cNvSpPr txBox="1"/>
          <p:nvPr/>
        </p:nvSpPr>
        <p:spPr>
          <a:xfrm>
            <a:off x="2732744" y="1386202"/>
            <a:ext cx="5879302" cy="523220"/>
          </a:xfrm>
          <a:prstGeom prst="rect">
            <a:avLst/>
          </a:prstGeom>
          <a:noFill/>
        </p:spPr>
        <p:txBody>
          <a:bodyPr wrap="none" rtlCol="0">
            <a:spAutoFit/>
          </a:bodyPr>
          <a:lstStyle/>
          <a:p>
            <a:r>
              <a:rPr lang="en-US" sz="2800" b="1" dirty="0">
                <a:solidFill>
                  <a:srgbClr val="C00000"/>
                </a:solidFill>
              </a:rPr>
              <a:t>Degree of control over agency actions </a:t>
            </a:r>
            <a:endParaRPr lang="it-IT" sz="2800" b="1" dirty="0">
              <a:solidFill>
                <a:srgbClr val="C00000"/>
              </a:solidFill>
            </a:endParaRPr>
          </a:p>
        </p:txBody>
      </p:sp>
    </p:spTree>
    <p:extLst>
      <p:ext uri="{BB962C8B-B14F-4D97-AF65-F5344CB8AC3E}">
        <p14:creationId xmlns:p14="http://schemas.microsoft.com/office/powerpoint/2010/main" val="3775745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smtClean="0"/>
              <a:t>Accountability and measurement issues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539552" y="2636912"/>
            <a:ext cx="8147248" cy="1569660"/>
          </a:xfrm>
          <a:prstGeom prst="rect">
            <a:avLst/>
          </a:prstGeom>
        </p:spPr>
        <p:txBody>
          <a:bodyPr wrap="square">
            <a:spAutoFit/>
          </a:bodyPr>
          <a:lstStyle/>
          <a:p>
            <a:pPr algn="ctr"/>
            <a:r>
              <a:rPr lang="en-US" sz="3200" dirty="0" smtClean="0"/>
              <a:t>Over </a:t>
            </a:r>
            <a:r>
              <a:rPr lang="en-US" sz="3200" dirty="0"/>
              <a:t>the last years a dangerous trend has conducted to the search of an irrational and obsessive “</a:t>
            </a:r>
            <a:r>
              <a:rPr lang="en-US" sz="3200" i="1" dirty="0"/>
              <a:t>measurement culture</a:t>
            </a:r>
            <a:r>
              <a:rPr lang="en-US" sz="3200" dirty="0"/>
              <a:t>”. </a:t>
            </a:r>
            <a:endParaRPr lang="en-US" sz="3200" dirty="0" smtClean="0"/>
          </a:p>
        </p:txBody>
      </p:sp>
    </p:spTree>
    <p:extLst>
      <p:ext uri="{BB962C8B-B14F-4D97-AF65-F5344CB8AC3E}">
        <p14:creationId xmlns:p14="http://schemas.microsoft.com/office/powerpoint/2010/main" val="38493153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smtClean="0"/>
              <a:t>Accountability and measurement issues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323528" y="1916832"/>
            <a:ext cx="8363272" cy="4524315"/>
          </a:xfrm>
          <a:prstGeom prst="rect">
            <a:avLst/>
          </a:prstGeom>
        </p:spPr>
        <p:txBody>
          <a:bodyPr wrap="square">
            <a:spAutoFit/>
          </a:bodyPr>
          <a:lstStyle/>
          <a:p>
            <a:pPr algn="ctr"/>
            <a:r>
              <a:rPr lang="en-US" sz="3200" dirty="0"/>
              <a:t>T</a:t>
            </a:r>
            <a:r>
              <a:rPr lang="en-US" sz="3200" dirty="0" smtClean="0"/>
              <a:t>he </a:t>
            </a:r>
            <a:r>
              <a:rPr lang="en-US" sz="3200" dirty="0"/>
              <a:t>use of a set of indicators is </a:t>
            </a:r>
            <a:r>
              <a:rPr lang="en-US" sz="3200" b="1" dirty="0"/>
              <a:t>not </a:t>
            </a:r>
            <a:r>
              <a:rPr lang="en-US" sz="3200" b="1" dirty="0" smtClean="0"/>
              <a:t>sufficient</a:t>
            </a:r>
          </a:p>
          <a:p>
            <a:pPr marL="457200" indent="-457200" algn="ctr">
              <a:buFont typeface="Arial" panose="020B0604020202020204" pitchFamily="34" charset="0"/>
              <a:buChar char="•"/>
            </a:pPr>
            <a:r>
              <a:rPr lang="en-US" sz="3200" dirty="0" smtClean="0"/>
              <a:t>because of </a:t>
            </a:r>
            <a:r>
              <a:rPr lang="en-US" sz="3200" dirty="0"/>
              <a:t>the </a:t>
            </a:r>
            <a:r>
              <a:rPr lang="en-US" sz="3200" dirty="0" smtClean="0">
                <a:solidFill>
                  <a:srgbClr val="C00000"/>
                </a:solidFill>
              </a:rPr>
              <a:t>lack of information </a:t>
            </a:r>
            <a:r>
              <a:rPr lang="en-US" sz="3200" dirty="0"/>
              <a:t>sources on which these indicators are </a:t>
            </a:r>
            <a:r>
              <a:rPr lang="en-US" sz="3200" dirty="0" smtClean="0"/>
              <a:t>based</a:t>
            </a:r>
          </a:p>
          <a:p>
            <a:pPr algn="ctr"/>
            <a:endParaRPr lang="en-US" sz="3200" dirty="0" smtClean="0"/>
          </a:p>
          <a:p>
            <a:pPr marL="457200" indent="-457200" algn="ctr">
              <a:buFont typeface="Arial" panose="020B0604020202020204" pitchFamily="34" charset="0"/>
              <a:buChar char="•"/>
            </a:pPr>
            <a:r>
              <a:rPr lang="en-US" sz="3200" dirty="0" smtClean="0"/>
              <a:t>and </a:t>
            </a:r>
            <a:r>
              <a:rPr lang="en-US" sz="3200" dirty="0"/>
              <a:t>because there is a </a:t>
            </a:r>
            <a:r>
              <a:rPr lang="en-US" sz="3200" dirty="0">
                <a:solidFill>
                  <a:srgbClr val="C00000"/>
                </a:solidFill>
              </a:rPr>
              <a:t>risk </a:t>
            </a:r>
            <a:r>
              <a:rPr lang="en-US" sz="3200" dirty="0"/>
              <a:t>that the focus on these instruments could result in documenting only those dimensions that are technically measurable, omitting everything else, although relevant.</a:t>
            </a:r>
            <a:endParaRPr lang="en-US" sz="3200" dirty="0" smtClean="0"/>
          </a:p>
        </p:txBody>
      </p:sp>
    </p:spTree>
    <p:extLst>
      <p:ext uri="{BB962C8B-B14F-4D97-AF65-F5344CB8AC3E}">
        <p14:creationId xmlns:p14="http://schemas.microsoft.com/office/powerpoint/2010/main" val="37294785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smtClean="0"/>
              <a:t>Accountability and measurement issues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0" y="1617762"/>
            <a:ext cx="9144000" cy="4832092"/>
          </a:xfrm>
          <a:prstGeom prst="rect">
            <a:avLst/>
          </a:prstGeom>
        </p:spPr>
        <p:txBody>
          <a:bodyPr wrap="square">
            <a:spAutoFit/>
          </a:bodyPr>
          <a:lstStyle/>
          <a:p>
            <a:pPr algn="ctr"/>
            <a:r>
              <a:rPr lang="en-US" sz="2800" dirty="0"/>
              <a:t>Hence, the </a:t>
            </a:r>
            <a:r>
              <a:rPr lang="en-US" sz="2800" dirty="0">
                <a:solidFill>
                  <a:srgbClr val="C00000"/>
                </a:solidFill>
              </a:rPr>
              <a:t>danger </a:t>
            </a:r>
            <a:r>
              <a:rPr lang="en-US" sz="2800" dirty="0"/>
              <a:t>is that the reporting, mainly based on indicators suffering the already mentioned limits, is likely to be somewhat redundant and extremely flawed, not really useful to gain a better understanding of the phenomena </a:t>
            </a:r>
            <a:r>
              <a:rPr lang="en-US" sz="2800" dirty="0" smtClean="0"/>
              <a:t>investigated. </a:t>
            </a:r>
          </a:p>
          <a:p>
            <a:pPr algn="ctr"/>
            <a:endParaRPr lang="en-US" sz="2800" dirty="0" smtClean="0"/>
          </a:p>
          <a:p>
            <a:pPr algn="ctr"/>
            <a:r>
              <a:rPr lang="en-US" sz="2800" dirty="0"/>
              <a:t>I</a:t>
            </a:r>
            <a:r>
              <a:rPr lang="en-US" sz="2800" dirty="0" smtClean="0"/>
              <a:t>t </a:t>
            </a:r>
            <a:r>
              <a:rPr lang="en-US" sz="2800" dirty="0"/>
              <a:t>should be noted that there is </a:t>
            </a:r>
            <a:r>
              <a:rPr lang="en-US" sz="2800" dirty="0">
                <a:solidFill>
                  <a:srgbClr val="C00000"/>
                </a:solidFill>
              </a:rPr>
              <a:t>no need to adopt new devices </a:t>
            </a:r>
            <a:r>
              <a:rPr lang="en-US" sz="2800" dirty="0"/>
              <a:t>and tools to meet the increasing demand for accountability, rather there is a vital necessity of adapting the existing ones to the distinctive characteristics of the entity and the sector in which the organization come into play</a:t>
            </a:r>
            <a:r>
              <a:rPr lang="en-US" sz="2800" dirty="0" smtClean="0"/>
              <a:t>.</a:t>
            </a:r>
            <a:endParaRPr lang="it-IT" sz="2800" dirty="0"/>
          </a:p>
        </p:txBody>
      </p:sp>
    </p:spTree>
    <p:extLst>
      <p:ext uri="{BB962C8B-B14F-4D97-AF65-F5344CB8AC3E}">
        <p14:creationId xmlns:p14="http://schemas.microsoft.com/office/powerpoint/2010/main" val="35608736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a:t>Accountability, social outcomes, and social impact</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0" y="1484784"/>
            <a:ext cx="9144000" cy="3539430"/>
          </a:xfrm>
          <a:prstGeom prst="rect">
            <a:avLst/>
          </a:prstGeom>
        </p:spPr>
        <p:txBody>
          <a:bodyPr wrap="square">
            <a:spAutoFit/>
          </a:bodyPr>
          <a:lstStyle/>
          <a:p>
            <a:pPr algn="ctr"/>
            <a:r>
              <a:rPr lang="en-US" sz="2800" i="1" dirty="0"/>
              <a:t>Current social accountability practice has been racing ahead of clear evidence of impact. The paucity of studies of impact (although increasing rapidly), the fragmentation of the data points, the lack of comparative evidence, the need for studies using mixed methods all have contributed to a situation where there is a strong normative belief in citizen-led accountability without a clear understanding of the conditions under which it can have impact. (</a:t>
            </a:r>
            <a:r>
              <a:rPr lang="en-US" sz="2800" i="1" dirty="0" smtClean="0"/>
              <a:t>Joshi, 2013</a:t>
            </a:r>
            <a:r>
              <a:rPr lang="en-US" sz="2800" i="1" dirty="0"/>
              <a:t>, p. 28)</a:t>
            </a:r>
            <a:endParaRPr lang="it-IT" sz="2800" i="1" dirty="0"/>
          </a:p>
        </p:txBody>
      </p:sp>
      <p:sp>
        <p:nvSpPr>
          <p:cNvPr id="2" name="Rettangolo 1"/>
          <p:cNvSpPr/>
          <p:nvPr/>
        </p:nvSpPr>
        <p:spPr>
          <a:xfrm>
            <a:off x="179512" y="5661248"/>
            <a:ext cx="8784976" cy="954107"/>
          </a:xfrm>
          <a:prstGeom prst="rect">
            <a:avLst/>
          </a:prstGeom>
          <a:ln>
            <a:solidFill>
              <a:srgbClr val="C00000"/>
            </a:solidFill>
          </a:ln>
        </p:spPr>
        <p:txBody>
          <a:bodyPr wrap="square">
            <a:spAutoFit/>
          </a:bodyPr>
          <a:lstStyle/>
          <a:p>
            <a:pPr algn="ctr"/>
            <a:r>
              <a:rPr lang="en-US" sz="2800" dirty="0"/>
              <a:t>Impact measurement requires the integration of social and environmental considerations </a:t>
            </a:r>
            <a:endParaRPr lang="it-IT" sz="2800" dirty="0"/>
          </a:p>
        </p:txBody>
      </p:sp>
    </p:spTree>
    <p:extLst>
      <p:ext uri="{BB962C8B-B14F-4D97-AF65-F5344CB8AC3E}">
        <p14:creationId xmlns:p14="http://schemas.microsoft.com/office/powerpoint/2010/main" val="2150765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58614"/>
            <a:ext cx="6491064" cy="994122"/>
          </a:xfrm>
        </p:spPr>
        <p:txBody>
          <a:bodyPr>
            <a:normAutofit/>
          </a:bodyPr>
          <a:lstStyle/>
          <a:p>
            <a:r>
              <a:rPr lang="en-US" dirty="0" smtClean="0"/>
              <a:t>Measuring impact</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ella 1"/>
          <p:cNvGraphicFramePr>
            <a:graphicFrameLocks noGrp="1"/>
          </p:cNvGraphicFramePr>
          <p:nvPr>
            <p:extLst>
              <p:ext uri="{D42A27DB-BD31-4B8C-83A1-F6EECF244321}">
                <p14:modId xmlns:p14="http://schemas.microsoft.com/office/powerpoint/2010/main" val="82933370"/>
              </p:ext>
            </p:extLst>
          </p:nvPr>
        </p:nvGraphicFramePr>
        <p:xfrm>
          <a:off x="107504" y="1124744"/>
          <a:ext cx="8928992" cy="5486400"/>
        </p:xfrm>
        <a:graphic>
          <a:graphicData uri="http://schemas.openxmlformats.org/drawingml/2006/table">
            <a:tbl>
              <a:tblPr firstRow="1" bandRow="1">
                <a:tableStyleId>{21E4AEA4-8DFA-4A89-87EB-49C32662AFE0}</a:tableStyleId>
              </a:tblPr>
              <a:tblGrid>
                <a:gridCol w="1297375"/>
                <a:gridCol w="3311137"/>
                <a:gridCol w="4320480"/>
              </a:tblGrid>
              <a:tr h="370840">
                <a:tc>
                  <a:txBody>
                    <a:bodyPr/>
                    <a:lstStyle/>
                    <a:p>
                      <a:endParaRPr lang="it-IT" sz="2400" dirty="0"/>
                    </a:p>
                  </a:txBody>
                  <a:tcPr anchor="ctr"/>
                </a:tc>
                <a:tc>
                  <a:txBody>
                    <a:bodyPr/>
                    <a:lstStyle/>
                    <a:p>
                      <a:r>
                        <a:rPr lang="it-IT" sz="2400" dirty="0" smtClean="0"/>
                        <a:t>Guide </a:t>
                      </a:r>
                      <a:r>
                        <a:rPr lang="it-IT" sz="2400" dirty="0" err="1" smtClean="0"/>
                        <a:t>lines</a:t>
                      </a:r>
                      <a:endParaRPr lang="it-IT" sz="2400" dirty="0"/>
                    </a:p>
                  </a:txBody>
                  <a:tcPr anchor="ctr"/>
                </a:tc>
                <a:tc>
                  <a:txBody>
                    <a:bodyPr/>
                    <a:lstStyle/>
                    <a:p>
                      <a:r>
                        <a:rPr lang="it-IT" sz="2400" dirty="0" err="1" smtClean="0"/>
                        <a:t>Description</a:t>
                      </a:r>
                      <a:endParaRPr lang="it-IT" sz="2400" dirty="0"/>
                    </a:p>
                  </a:txBody>
                  <a:tcPr anchor="ctr"/>
                </a:tc>
              </a:tr>
              <a:tr h="370840">
                <a:tc rowSpan="2">
                  <a:txBody>
                    <a:bodyPr/>
                    <a:lstStyle/>
                    <a:p>
                      <a:r>
                        <a:rPr lang="it-IT" sz="2400" b="1" dirty="0" smtClean="0">
                          <a:solidFill>
                            <a:srgbClr val="C00000"/>
                          </a:solidFill>
                        </a:rPr>
                        <a:t>Plan</a:t>
                      </a:r>
                      <a:endParaRPr lang="it-IT" sz="2400" b="1" dirty="0">
                        <a:solidFill>
                          <a:srgbClr val="C00000"/>
                        </a:solidFill>
                      </a:endParaRPr>
                    </a:p>
                  </a:txBody>
                  <a:tcPr anchor="ctr"/>
                </a:tc>
                <a:tc>
                  <a:txBody>
                    <a:bodyPr/>
                    <a:lstStyle/>
                    <a:p>
                      <a:r>
                        <a:rPr lang="it-IT" sz="2400" dirty="0" smtClean="0"/>
                        <a:t>Set </a:t>
                      </a:r>
                      <a:r>
                        <a:rPr lang="it-IT" sz="2400" dirty="0" err="1" smtClean="0"/>
                        <a:t>goals</a:t>
                      </a:r>
                      <a:endParaRPr lang="it-IT" sz="2400" dirty="0"/>
                    </a:p>
                  </a:txBody>
                  <a:tcPr anchor="ctr"/>
                </a:tc>
                <a:tc>
                  <a:txBody>
                    <a:bodyPr/>
                    <a:lstStyle/>
                    <a:p>
                      <a:r>
                        <a:rPr lang="it-IT" sz="2400" dirty="0" err="1" smtClean="0"/>
                        <a:t>Articulated</a:t>
                      </a:r>
                      <a:r>
                        <a:rPr lang="it-IT" sz="2400" baseline="0" dirty="0" smtClean="0"/>
                        <a:t> the </a:t>
                      </a:r>
                      <a:r>
                        <a:rPr lang="it-IT" sz="2400" baseline="0" dirty="0" err="1" smtClean="0"/>
                        <a:t>desired</a:t>
                      </a:r>
                      <a:r>
                        <a:rPr lang="it-IT" sz="2400" baseline="0" dirty="0" smtClean="0"/>
                        <a:t> impact of the </a:t>
                      </a:r>
                      <a:r>
                        <a:rPr lang="it-IT" sz="2400" baseline="0" dirty="0" err="1" smtClean="0"/>
                        <a:t>investments</a:t>
                      </a:r>
                      <a:endParaRPr lang="it-IT" sz="2400" dirty="0"/>
                    </a:p>
                  </a:txBody>
                  <a:tcPr anchor="ctr"/>
                </a:tc>
              </a:tr>
              <a:tr h="370840">
                <a:tc vMerge="1">
                  <a:txBody>
                    <a:bodyPr/>
                    <a:lstStyle/>
                    <a:p>
                      <a:endParaRPr lang="it-IT" sz="2600" dirty="0"/>
                    </a:p>
                  </a:txBody>
                  <a:tcPr anchor="ctr"/>
                </a:tc>
                <a:tc>
                  <a:txBody>
                    <a:bodyPr/>
                    <a:lstStyle/>
                    <a:p>
                      <a:r>
                        <a:rPr lang="it-IT" sz="2400" dirty="0" err="1" smtClean="0"/>
                        <a:t>Developed</a:t>
                      </a:r>
                      <a:r>
                        <a:rPr lang="it-IT" sz="2400" dirty="0" smtClean="0"/>
                        <a:t> </a:t>
                      </a:r>
                      <a:r>
                        <a:rPr lang="it-IT" sz="2400" dirty="0" err="1" smtClean="0"/>
                        <a:t>framework</a:t>
                      </a:r>
                      <a:r>
                        <a:rPr lang="it-IT" sz="2400" dirty="0" smtClean="0"/>
                        <a:t> and </a:t>
                      </a:r>
                      <a:r>
                        <a:rPr lang="it-IT" sz="2400" dirty="0" err="1" smtClean="0"/>
                        <a:t>select</a:t>
                      </a:r>
                      <a:r>
                        <a:rPr lang="it-IT" sz="2400" baseline="0" dirty="0" smtClean="0"/>
                        <a:t> </a:t>
                      </a:r>
                      <a:r>
                        <a:rPr lang="it-IT" sz="2400" baseline="0" dirty="0" err="1" smtClean="0"/>
                        <a:t>metrics</a:t>
                      </a:r>
                      <a:endParaRPr lang="it-IT" sz="2400" dirty="0"/>
                    </a:p>
                  </a:txBody>
                  <a:tcPr anchor="ctr"/>
                </a:tc>
                <a:tc>
                  <a:txBody>
                    <a:bodyPr/>
                    <a:lstStyle/>
                    <a:p>
                      <a:r>
                        <a:rPr lang="it-IT" sz="2400" dirty="0" err="1" smtClean="0"/>
                        <a:t>Determine</a:t>
                      </a:r>
                      <a:r>
                        <a:rPr lang="it-IT" sz="2400" dirty="0" smtClean="0"/>
                        <a:t> </a:t>
                      </a:r>
                      <a:r>
                        <a:rPr lang="it-IT" sz="2400" dirty="0" err="1" smtClean="0"/>
                        <a:t>metrics</a:t>
                      </a:r>
                      <a:r>
                        <a:rPr lang="it-IT" sz="2400" dirty="0" smtClean="0"/>
                        <a:t> to be </a:t>
                      </a:r>
                      <a:r>
                        <a:rPr lang="it-IT" sz="2400" dirty="0" err="1" smtClean="0"/>
                        <a:t>used</a:t>
                      </a:r>
                      <a:r>
                        <a:rPr lang="it-IT" sz="2400" baseline="0" dirty="0" smtClean="0"/>
                        <a:t> for </a:t>
                      </a:r>
                      <a:r>
                        <a:rPr lang="it-IT" sz="2400" baseline="0" dirty="0" err="1" smtClean="0"/>
                        <a:t>assessing</a:t>
                      </a:r>
                      <a:r>
                        <a:rPr lang="it-IT" sz="2400" baseline="0" dirty="0" smtClean="0"/>
                        <a:t> the performance</a:t>
                      </a:r>
                      <a:endParaRPr lang="it-IT" sz="2400" dirty="0"/>
                    </a:p>
                  </a:txBody>
                  <a:tcPr anchor="ctr"/>
                </a:tc>
              </a:tr>
              <a:tr h="370840">
                <a:tc rowSpan="2">
                  <a:txBody>
                    <a:bodyPr/>
                    <a:lstStyle/>
                    <a:p>
                      <a:r>
                        <a:rPr lang="it-IT" sz="2400" b="1" dirty="0" smtClean="0">
                          <a:solidFill>
                            <a:srgbClr val="C00000"/>
                          </a:solidFill>
                        </a:rPr>
                        <a:t>Do</a:t>
                      </a:r>
                      <a:endParaRPr lang="it-IT" sz="2400" b="1" dirty="0">
                        <a:solidFill>
                          <a:srgbClr val="C00000"/>
                        </a:solidFill>
                      </a:endParaRPr>
                    </a:p>
                  </a:txBody>
                  <a:tcPr anchor="ctr"/>
                </a:tc>
                <a:tc>
                  <a:txBody>
                    <a:bodyPr/>
                    <a:lstStyle/>
                    <a:p>
                      <a:r>
                        <a:rPr lang="it-IT" sz="2400" dirty="0" err="1" smtClean="0"/>
                        <a:t>Collect</a:t>
                      </a:r>
                      <a:r>
                        <a:rPr lang="it-IT" sz="2400" baseline="0" dirty="0" smtClean="0"/>
                        <a:t> and </a:t>
                      </a:r>
                      <a:r>
                        <a:rPr lang="it-IT" sz="2400" baseline="0" dirty="0" err="1" smtClean="0"/>
                        <a:t>store</a:t>
                      </a:r>
                      <a:r>
                        <a:rPr lang="it-IT" sz="2400" baseline="0" dirty="0" smtClean="0"/>
                        <a:t> data</a:t>
                      </a:r>
                      <a:endParaRPr lang="it-IT" sz="2400" dirty="0"/>
                    </a:p>
                  </a:txBody>
                  <a:tcPr anchor="ctr"/>
                </a:tc>
                <a:tc>
                  <a:txBody>
                    <a:bodyPr/>
                    <a:lstStyle/>
                    <a:p>
                      <a:r>
                        <a:rPr lang="it-IT" sz="2400" dirty="0" err="1" smtClean="0"/>
                        <a:t>Capture</a:t>
                      </a:r>
                      <a:r>
                        <a:rPr lang="it-IT" sz="2400" dirty="0" smtClean="0"/>
                        <a:t> and </a:t>
                      </a:r>
                      <a:r>
                        <a:rPr lang="it-IT" sz="2400" dirty="0" err="1" smtClean="0"/>
                        <a:t>store</a:t>
                      </a:r>
                      <a:r>
                        <a:rPr lang="it-IT" sz="2400" dirty="0" smtClean="0"/>
                        <a:t> data in </a:t>
                      </a:r>
                      <a:r>
                        <a:rPr lang="it-IT" sz="2400" dirty="0" err="1" smtClean="0"/>
                        <a:t>tamely</a:t>
                      </a:r>
                      <a:r>
                        <a:rPr lang="it-IT" sz="2400" baseline="0" dirty="0" smtClean="0"/>
                        <a:t> and </a:t>
                      </a:r>
                      <a:r>
                        <a:rPr lang="it-IT" sz="2400" baseline="0" dirty="0" err="1" smtClean="0"/>
                        <a:t>organized</a:t>
                      </a:r>
                      <a:r>
                        <a:rPr lang="it-IT" sz="2400" baseline="0" dirty="0" smtClean="0"/>
                        <a:t> fashion</a:t>
                      </a:r>
                      <a:endParaRPr lang="it-IT" sz="2400" dirty="0"/>
                    </a:p>
                  </a:txBody>
                  <a:tcPr anchor="ctr"/>
                </a:tc>
              </a:tr>
              <a:tr h="370840">
                <a:tc vMerge="1">
                  <a:txBody>
                    <a:bodyPr/>
                    <a:lstStyle/>
                    <a:p>
                      <a:endParaRPr lang="it-IT" sz="2600" dirty="0"/>
                    </a:p>
                  </a:txBody>
                  <a:tcPr anchor="ctr"/>
                </a:tc>
                <a:tc>
                  <a:txBody>
                    <a:bodyPr/>
                    <a:lstStyle/>
                    <a:p>
                      <a:r>
                        <a:rPr lang="it-IT" sz="2400" dirty="0" smtClean="0"/>
                        <a:t>Validate data</a:t>
                      </a:r>
                      <a:endParaRPr lang="it-IT" sz="2400" dirty="0"/>
                    </a:p>
                  </a:txBody>
                  <a:tcPr anchor="ctr"/>
                </a:tc>
                <a:tc>
                  <a:txBody>
                    <a:bodyPr/>
                    <a:lstStyle/>
                    <a:p>
                      <a:r>
                        <a:rPr lang="it-IT" sz="2400" dirty="0" smtClean="0"/>
                        <a:t>Validate date to </a:t>
                      </a:r>
                      <a:r>
                        <a:rPr lang="it-IT" sz="2400" dirty="0" err="1" smtClean="0"/>
                        <a:t>ensure</a:t>
                      </a:r>
                      <a:r>
                        <a:rPr lang="it-IT" sz="2400" dirty="0" smtClean="0"/>
                        <a:t> </a:t>
                      </a:r>
                      <a:r>
                        <a:rPr lang="it-IT" sz="2400" dirty="0" err="1" smtClean="0"/>
                        <a:t>quality</a:t>
                      </a:r>
                      <a:endParaRPr lang="it-IT" sz="2400" dirty="0"/>
                    </a:p>
                  </a:txBody>
                  <a:tcPr anchor="ctr"/>
                </a:tc>
              </a:tr>
              <a:tr h="370840">
                <a:tc>
                  <a:txBody>
                    <a:bodyPr/>
                    <a:lstStyle/>
                    <a:p>
                      <a:r>
                        <a:rPr lang="it-IT" sz="2400" b="1" dirty="0" err="1" smtClean="0">
                          <a:solidFill>
                            <a:srgbClr val="C00000"/>
                          </a:solidFill>
                        </a:rPr>
                        <a:t>Assess</a:t>
                      </a:r>
                      <a:endParaRPr lang="it-IT" sz="2400" b="1" dirty="0">
                        <a:solidFill>
                          <a:srgbClr val="C00000"/>
                        </a:solidFill>
                      </a:endParaRPr>
                    </a:p>
                  </a:txBody>
                  <a:tcPr anchor="ctr"/>
                </a:tc>
                <a:tc>
                  <a:txBody>
                    <a:bodyPr/>
                    <a:lstStyle/>
                    <a:p>
                      <a:r>
                        <a:rPr lang="it-IT" sz="2400" dirty="0" err="1" smtClean="0"/>
                        <a:t>Analyse</a:t>
                      </a:r>
                      <a:r>
                        <a:rPr lang="it-IT" sz="2400" dirty="0" smtClean="0"/>
                        <a:t> data</a:t>
                      </a:r>
                      <a:endParaRPr lang="it-IT" sz="2400" dirty="0"/>
                    </a:p>
                  </a:txBody>
                  <a:tcPr anchor="ctr"/>
                </a:tc>
                <a:tc>
                  <a:txBody>
                    <a:bodyPr/>
                    <a:lstStyle/>
                    <a:p>
                      <a:r>
                        <a:rPr lang="it-IT" sz="2400" dirty="0" err="1" smtClean="0"/>
                        <a:t>Distill</a:t>
                      </a:r>
                      <a:r>
                        <a:rPr lang="it-IT" sz="2400" dirty="0" smtClean="0"/>
                        <a:t> </a:t>
                      </a:r>
                      <a:r>
                        <a:rPr lang="it-IT" sz="2400" dirty="0" err="1" smtClean="0"/>
                        <a:t>insights</a:t>
                      </a:r>
                      <a:endParaRPr lang="it-IT" sz="2400" dirty="0"/>
                    </a:p>
                  </a:txBody>
                  <a:tcPr anchor="ctr"/>
                </a:tc>
              </a:tr>
              <a:tr h="370840">
                <a:tc rowSpan="2">
                  <a:txBody>
                    <a:bodyPr/>
                    <a:lstStyle/>
                    <a:p>
                      <a:r>
                        <a:rPr lang="it-IT" sz="2400" b="1" dirty="0" err="1" smtClean="0">
                          <a:solidFill>
                            <a:srgbClr val="C00000"/>
                          </a:solidFill>
                        </a:rPr>
                        <a:t>Review</a:t>
                      </a:r>
                      <a:endParaRPr lang="it-IT" sz="2400" b="1" dirty="0">
                        <a:solidFill>
                          <a:srgbClr val="C00000"/>
                        </a:solidFill>
                      </a:endParaRPr>
                    </a:p>
                  </a:txBody>
                  <a:tcPr anchor="ctr"/>
                </a:tc>
                <a:tc>
                  <a:txBody>
                    <a:bodyPr/>
                    <a:lstStyle/>
                    <a:p>
                      <a:r>
                        <a:rPr lang="it-IT" sz="2400" dirty="0" smtClean="0"/>
                        <a:t>Report data</a:t>
                      </a:r>
                      <a:endParaRPr lang="it-IT" sz="2400" dirty="0"/>
                    </a:p>
                  </a:txBody>
                  <a:tcPr anchor="ctr"/>
                </a:tc>
                <a:tc>
                  <a:txBody>
                    <a:bodyPr/>
                    <a:lstStyle/>
                    <a:p>
                      <a:r>
                        <a:rPr lang="it-IT" sz="2400" dirty="0" smtClean="0"/>
                        <a:t>Share progress with </a:t>
                      </a:r>
                      <a:r>
                        <a:rPr lang="it-IT" sz="2400" dirty="0" err="1" smtClean="0"/>
                        <a:t>stakeholders</a:t>
                      </a:r>
                      <a:endParaRPr lang="it-IT" sz="2400" dirty="0"/>
                    </a:p>
                  </a:txBody>
                  <a:tcPr anchor="ctr"/>
                </a:tc>
              </a:tr>
              <a:tr h="370840">
                <a:tc vMerge="1">
                  <a:txBody>
                    <a:bodyPr/>
                    <a:lstStyle/>
                    <a:p>
                      <a:endParaRPr lang="it-IT" sz="2600" dirty="0"/>
                    </a:p>
                  </a:txBody>
                  <a:tcPr anchor="ctr"/>
                </a:tc>
                <a:tc>
                  <a:txBody>
                    <a:bodyPr/>
                    <a:lstStyle/>
                    <a:p>
                      <a:r>
                        <a:rPr lang="it-IT" sz="2400" dirty="0" err="1" smtClean="0"/>
                        <a:t>Make</a:t>
                      </a:r>
                      <a:r>
                        <a:rPr lang="it-IT" sz="2400" dirty="0" smtClean="0"/>
                        <a:t> data-</a:t>
                      </a:r>
                      <a:r>
                        <a:rPr lang="it-IT" sz="2400" dirty="0" err="1" smtClean="0"/>
                        <a:t>driven</a:t>
                      </a:r>
                      <a:r>
                        <a:rPr lang="it-IT" sz="2400" dirty="0" smtClean="0"/>
                        <a:t> </a:t>
                      </a:r>
                    </a:p>
                    <a:p>
                      <a:r>
                        <a:rPr lang="it-IT" sz="2400" dirty="0" err="1" smtClean="0"/>
                        <a:t>Investment</a:t>
                      </a:r>
                      <a:endParaRPr lang="it-IT" sz="2400" dirty="0" smtClean="0"/>
                    </a:p>
                    <a:p>
                      <a:r>
                        <a:rPr lang="it-IT" sz="2400" dirty="0" smtClean="0"/>
                        <a:t>Management </a:t>
                      </a:r>
                      <a:r>
                        <a:rPr lang="it-IT" sz="2400" dirty="0" err="1" smtClean="0"/>
                        <a:t>decision</a:t>
                      </a:r>
                      <a:endParaRPr lang="it-IT" sz="2400" dirty="0"/>
                    </a:p>
                  </a:txBody>
                  <a:tcPr anchor="ctr"/>
                </a:tc>
                <a:tc>
                  <a:txBody>
                    <a:bodyPr/>
                    <a:lstStyle/>
                    <a:p>
                      <a:r>
                        <a:rPr lang="it-IT" sz="2400" dirty="0" err="1" smtClean="0"/>
                        <a:t>Improve</a:t>
                      </a:r>
                      <a:r>
                        <a:rPr lang="it-IT" sz="2400" dirty="0" smtClean="0"/>
                        <a:t> </a:t>
                      </a:r>
                      <a:r>
                        <a:rPr lang="it-IT" sz="2400" dirty="0" err="1" smtClean="0"/>
                        <a:t>mechanism</a:t>
                      </a:r>
                      <a:r>
                        <a:rPr lang="it-IT" sz="2400" dirty="0" smtClean="0"/>
                        <a:t> to</a:t>
                      </a:r>
                      <a:r>
                        <a:rPr lang="it-IT" sz="2400" baseline="0" dirty="0" smtClean="0"/>
                        <a:t> </a:t>
                      </a:r>
                      <a:r>
                        <a:rPr lang="it-IT" sz="2400" baseline="0" dirty="0" err="1" smtClean="0"/>
                        <a:t>strenghen</a:t>
                      </a:r>
                      <a:r>
                        <a:rPr lang="it-IT" sz="2400" baseline="0" dirty="0" smtClean="0"/>
                        <a:t> the </a:t>
                      </a:r>
                      <a:r>
                        <a:rPr lang="it-IT" sz="2400" baseline="0" dirty="0" err="1" smtClean="0"/>
                        <a:t>rigor</a:t>
                      </a:r>
                      <a:r>
                        <a:rPr lang="it-IT" sz="2400" baseline="0" dirty="0" smtClean="0"/>
                        <a:t> of the </a:t>
                      </a:r>
                      <a:r>
                        <a:rPr lang="it-IT" sz="2400" baseline="0" dirty="0" err="1" smtClean="0"/>
                        <a:t>investment</a:t>
                      </a:r>
                      <a:endParaRPr lang="it-IT" sz="2400" dirty="0"/>
                    </a:p>
                  </a:txBody>
                  <a:tcPr anchor="ctr"/>
                </a:tc>
              </a:tr>
            </a:tbl>
          </a:graphicData>
        </a:graphic>
      </p:graphicFrame>
    </p:spTree>
    <p:extLst>
      <p:ext uri="{BB962C8B-B14F-4D97-AF65-F5344CB8AC3E}">
        <p14:creationId xmlns:p14="http://schemas.microsoft.com/office/powerpoint/2010/main" val="1784656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0" y="2276872"/>
            <a:ext cx="9144000" cy="2308324"/>
          </a:xfrm>
          <a:prstGeom prst="rect">
            <a:avLst/>
          </a:prstGeom>
        </p:spPr>
        <p:txBody>
          <a:bodyPr wrap="square">
            <a:spAutoFit/>
          </a:bodyPr>
          <a:lstStyle/>
          <a:p>
            <a:pPr algn="ctr"/>
            <a:r>
              <a:rPr lang="en-US" sz="7200" i="1" dirty="0" smtClean="0"/>
              <a:t>Thanks for your attention</a:t>
            </a:r>
            <a:endParaRPr lang="it-IT" sz="7200" i="1" dirty="0"/>
          </a:p>
        </p:txBody>
      </p:sp>
    </p:spTree>
    <p:extLst>
      <p:ext uri="{BB962C8B-B14F-4D97-AF65-F5344CB8AC3E}">
        <p14:creationId xmlns:p14="http://schemas.microsoft.com/office/powerpoint/2010/main" val="2555230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0" y="1340768"/>
            <a:ext cx="9144000" cy="5509200"/>
          </a:xfrm>
          <a:prstGeom prst="rect">
            <a:avLst/>
          </a:prstGeom>
        </p:spPr>
        <p:txBody>
          <a:bodyPr wrap="square">
            <a:spAutoFit/>
          </a:bodyPr>
          <a:lstStyle/>
          <a:p>
            <a:pPr marL="457200" indent="-457200">
              <a:buFont typeface="Arial" panose="020B0604020202020204" pitchFamily="34" charset="0"/>
              <a:buChar char="•"/>
            </a:pPr>
            <a:r>
              <a:rPr lang="en-US" sz="3200" dirty="0"/>
              <a:t>A</a:t>
            </a:r>
            <a:r>
              <a:rPr lang="en-US" sz="3200" dirty="0" smtClean="0"/>
              <a:t>ny </a:t>
            </a:r>
            <a:r>
              <a:rPr lang="en-US" sz="3200" dirty="0">
                <a:solidFill>
                  <a:srgbClr val="C00000"/>
                </a:solidFill>
              </a:rPr>
              <a:t>mechanisms </a:t>
            </a:r>
            <a:r>
              <a:rPr lang="en-US" sz="3200" dirty="0"/>
              <a:t>that the institutions can employ to provide </a:t>
            </a:r>
            <a:r>
              <a:rPr lang="en-US" sz="3200" dirty="0">
                <a:solidFill>
                  <a:srgbClr val="C00000"/>
                </a:solidFill>
              </a:rPr>
              <a:t>adequate responses </a:t>
            </a:r>
            <a:r>
              <a:rPr lang="en-US" sz="3200" dirty="0"/>
              <a:t>to the public opinion of </a:t>
            </a:r>
            <a:r>
              <a:rPr lang="en-US" sz="3200" dirty="0" smtClean="0"/>
              <a:t>reference</a:t>
            </a:r>
          </a:p>
          <a:p>
            <a:endParaRPr lang="en-US" sz="3200" dirty="0" smtClean="0"/>
          </a:p>
          <a:p>
            <a:pPr marL="457200" indent="-457200">
              <a:buFont typeface="Arial" panose="020B0604020202020204" pitchFamily="34" charset="0"/>
              <a:buChar char="•"/>
            </a:pPr>
            <a:r>
              <a:rPr lang="en-US" sz="3200" dirty="0"/>
              <a:t>T</a:t>
            </a:r>
            <a:r>
              <a:rPr lang="en-US" sz="3200" dirty="0" smtClean="0"/>
              <a:t>he </a:t>
            </a:r>
            <a:r>
              <a:rPr lang="en-US" sz="3200" dirty="0">
                <a:solidFill>
                  <a:srgbClr val="C00000"/>
                </a:solidFill>
              </a:rPr>
              <a:t>process</a:t>
            </a:r>
            <a:r>
              <a:rPr lang="en-US" sz="3200" dirty="0"/>
              <a:t> by which a subject is called to “</a:t>
            </a:r>
            <a:r>
              <a:rPr lang="en-US" sz="3200" dirty="0">
                <a:solidFill>
                  <a:srgbClr val="C00000"/>
                </a:solidFill>
              </a:rPr>
              <a:t>be accountable</a:t>
            </a:r>
            <a:r>
              <a:rPr lang="en-US" sz="3200" dirty="0"/>
              <a:t>” for his actions and choices to a designated </a:t>
            </a:r>
            <a:r>
              <a:rPr lang="en-US" sz="3200" dirty="0" smtClean="0"/>
              <a:t>authority</a:t>
            </a:r>
          </a:p>
          <a:p>
            <a:endParaRPr lang="en-US" sz="3200" dirty="0" smtClean="0"/>
          </a:p>
          <a:p>
            <a:pPr marL="457200" indent="-457200">
              <a:buFont typeface="Arial" panose="020B0604020202020204" pitchFamily="34" charset="0"/>
              <a:buChar char="•"/>
            </a:pPr>
            <a:r>
              <a:rPr lang="en-US" sz="3200" dirty="0"/>
              <a:t>A</a:t>
            </a:r>
            <a:r>
              <a:rPr lang="en-US" sz="3200" dirty="0" smtClean="0"/>
              <a:t>ssimilated </a:t>
            </a:r>
            <a:r>
              <a:rPr lang="en-US" sz="3200" dirty="0"/>
              <a:t>to the control systems, through which democracies seek to </a:t>
            </a:r>
            <a:r>
              <a:rPr lang="en-US" sz="3200" dirty="0">
                <a:solidFill>
                  <a:srgbClr val="C00000"/>
                </a:solidFill>
              </a:rPr>
              <a:t>verify the actions </a:t>
            </a:r>
            <a:r>
              <a:rPr lang="en-US" sz="3200" dirty="0"/>
              <a:t>of </a:t>
            </a:r>
            <a:r>
              <a:rPr lang="en-US" sz="3200" dirty="0" smtClean="0"/>
              <a:t>governments </a:t>
            </a:r>
            <a:endParaRPr lang="en-US" sz="3200" dirty="0"/>
          </a:p>
        </p:txBody>
      </p:sp>
      <p:sp>
        <p:nvSpPr>
          <p:cNvPr id="8" name="Titre 1"/>
          <p:cNvSpPr>
            <a:spLocks noGrp="1"/>
          </p:cNvSpPr>
          <p:nvPr>
            <p:ph type="title"/>
          </p:nvPr>
        </p:nvSpPr>
        <p:spPr>
          <a:xfrm>
            <a:off x="2195736" y="274638"/>
            <a:ext cx="6491064" cy="994122"/>
          </a:xfrm>
        </p:spPr>
        <p:txBody>
          <a:bodyPr>
            <a:normAutofit fontScale="90000"/>
          </a:bodyPr>
          <a:lstStyle/>
          <a:p>
            <a:r>
              <a:rPr lang="fr-FR" dirty="0" err="1" smtClean="0"/>
              <a:t>Accountability</a:t>
            </a:r>
            <a:r>
              <a:rPr lang="fr-FR" dirty="0" smtClean="0"/>
              <a:t>: multiple </a:t>
            </a:r>
            <a:r>
              <a:rPr lang="fr-FR" dirty="0" err="1" smtClean="0"/>
              <a:t>interpretations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861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0" y="1628800"/>
            <a:ext cx="9144000" cy="3539430"/>
          </a:xfrm>
          <a:prstGeom prst="rect">
            <a:avLst/>
          </a:prstGeom>
        </p:spPr>
        <p:txBody>
          <a:bodyPr wrap="square">
            <a:spAutoFit/>
          </a:bodyPr>
          <a:lstStyle/>
          <a:p>
            <a:pPr marL="457200" indent="-457200">
              <a:buFont typeface="Arial" panose="020B0604020202020204" pitchFamily="34" charset="0"/>
              <a:buChar char="•"/>
            </a:pPr>
            <a:r>
              <a:rPr lang="en-US" sz="3200" dirty="0">
                <a:solidFill>
                  <a:srgbClr val="C00000"/>
                </a:solidFill>
              </a:rPr>
              <a:t>Responsiveness</a:t>
            </a:r>
            <a:r>
              <a:rPr lang="en-US" sz="3200" dirty="0"/>
              <a:t>, focusing on the extent to which governments are able to pursue their desires or the needs of their citizens</a:t>
            </a:r>
            <a:endParaRPr lang="fr-FR" sz="3200" dirty="0"/>
          </a:p>
          <a:p>
            <a:endParaRPr lang="en-US" sz="3200" dirty="0" smtClean="0"/>
          </a:p>
          <a:p>
            <a:pPr marL="457200" indent="-457200">
              <a:buFont typeface="Arial" panose="020B0604020202020204" pitchFamily="34" charset="0"/>
              <a:buChar char="•"/>
            </a:pPr>
            <a:r>
              <a:rPr lang="en-US" sz="3200" dirty="0" smtClean="0"/>
              <a:t>Finally</a:t>
            </a:r>
            <a:r>
              <a:rPr lang="en-US" sz="3200" dirty="0"/>
              <a:t>, the word accountability has been applied to describe the </a:t>
            </a:r>
            <a:r>
              <a:rPr lang="en-US" sz="3200" dirty="0">
                <a:solidFill>
                  <a:srgbClr val="C00000"/>
                </a:solidFill>
              </a:rPr>
              <a:t>public debate </a:t>
            </a:r>
            <a:r>
              <a:rPr lang="en-US" sz="3200" dirty="0"/>
              <a:t>between citizens and governments of participatory democracies</a:t>
            </a:r>
            <a:endParaRPr lang="fr-FR" sz="3200" dirty="0"/>
          </a:p>
        </p:txBody>
      </p:sp>
      <p:sp>
        <p:nvSpPr>
          <p:cNvPr id="8" name="Titre 1"/>
          <p:cNvSpPr>
            <a:spLocks noGrp="1"/>
          </p:cNvSpPr>
          <p:nvPr>
            <p:ph type="title"/>
          </p:nvPr>
        </p:nvSpPr>
        <p:spPr>
          <a:xfrm>
            <a:off x="2195736" y="274638"/>
            <a:ext cx="6491064" cy="994122"/>
          </a:xfrm>
        </p:spPr>
        <p:txBody>
          <a:bodyPr>
            <a:normAutofit fontScale="90000"/>
          </a:bodyPr>
          <a:lstStyle/>
          <a:p>
            <a:r>
              <a:rPr lang="fr-FR" dirty="0" err="1" smtClean="0"/>
              <a:t>Accountability</a:t>
            </a:r>
            <a:r>
              <a:rPr lang="fr-FR" dirty="0" smtClean="0"/>
              <a:t>: multiple </a:t>
            </a:r>
            <a:r>
              <a:rPr lang="fr-FR" dirty="0" err="1" smtClean="0"/>
              <a:t>interpretations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3405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23528" y="1412776"/>
            <a:ext cx="8496944" cy="2554545"/>
          </a:xfrm>
          <a:prstGeom prst="rect">
            <a:avLst/>
          </a:prstGeom>
        </p:spPr>
        <p:txBody>
          <a:bodyPr wrap="square">
            <a:spAutoFit/>
          </a:bodyPr>
          <a:lstStyle/>
          <a:p>
            <a:r>
              <a:rPr lang="en-US" sz="3200" dirty="0"/>
              <a:t>The European Union, focusing primarily on the socio-political implications of the relationship between institutions and citizens, has favored a conception halfway between responsibility and responsiveness. </a:t>
            </a:r>
            <a:endParaRPr lang="fr-FR" sz="3200" dirty="0"/>
          </a:p>
        </p:txBody>
      </p:sp>
      <p:sp>
        <p:nvSpPr>
          <p:cNvPr id="8" name="Titre 1"/>
          <p:cNvSpPr>
            <a:spLocks noGrp="1"/>
          </p:cNvSpPr>
          <p:nvPr>
            <p:ph type="title"/>
          </p:nvPr>
        </p:nvSpPr>
        <p:spPr>
          <a:xfrm>
            <a:off x="2195736" y="274638"/>
            <a:ext cx="6491064" cy="994122"/>
          </a:xfrm>
        </p:spPr>
        <p:txBody>
          <a:bodyPr>
            <a:normAutofit/>
          </a:bodyPr>
          <a:lstStyle/>
          <a:p>
            <a:r>
              <a:rPr lang="fr-FR" dirty="0" smtClean="0"/>
              <a:t>The EU point of </a:t>
            </a:r>
            <a:r>
              <a:rPr lang="fr-FR" dirty="0" err="1" smtClean="0"/>
              <a:t>view</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2" name="Rettangolo arrotondato 1"/>
          <p:cNvSpPr/>
          <p:nvPr/>
        </p:nvSpPr>
        <p:spPr>
          <a:xfrm>
            <a:off x="323528" y="4437112"/>
            <a:ext cx="8363272" cy="1656184"/>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A</a:t>
            </a:r>
            <a:r>
              <a:rPr lang="en-US" sz="3200" dirty="0" smtClean="0"/>
              <a:t>ccountability is one </a:t>
            </a:r>
            <a:r>
              <a:rPr lang="en-US" sz="3200" dirty="0"/>
              <a:t>of </a:t>
            </a:r>
            <a:r>
              <a:rPr lang="en-US" sz="3200" dirty="0" smtClean="0"/>
              <a:t>EU five </a:t>
            </a:r>
            <a:r>
              <a:rPr lang="en-US" sz="3200" dirty="0"/>
              <a:t>fundamental </a:t>
            </a:r>
            <a:r>
              <a:rPr lang="en-US" sz="3200" dirty="0" smtClean="0"/>
              <a:t>principles</a:t>
            </a:r>
            <a:endParaRPr lang="it-IT" sz="3200" dirty="0"/>
          </a:p>
        </p:txBody>
      </p:sp>
    </p:spTree>
    <p:extLst>
      <p:ext uri="{BB962C8B-B14F-4D97-AF65-F5344CB8AC3E}">
        <p14:creationId xmlns:p14="http://schemas.microsoft.com/office/powerpoint/2010/main" val="557489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23528" y="1412776"/>
            <a:ext cx="8496944" cy="1569660"/>
          </a:xfrm>
          <a:prstGeom prst="rect">
            <a:avLst/>
          </a:prstGeom>
        </p:spPr>
        <p:txBody>
          <a:bodyPr wrap="square">
            <a:spAutoFit/>
          </a:bodyPr>
          <a:lstStyle/>
          <a:p>
            <a:r>
              <a:rPr lang="en-US" sz="3200" dirty="0" smtClean="0"/>
              <a:t>Provides </a:t>
            </a:r>
            <a:r>
              <a:rPr lang="en-US" sz="3200" dirty="0"/>
              <a:t>a framework for an </a:t>
            </a:r>
            <a:r>
              <a:rPr lang="en-US" sz="3200" dirty="0" err="1"/>
              <a:t>organisation</a:t>
            </a:r>
            <a:r>
              <a:rPr lang="en-US" sz="3200" dirty="0"/>
              <a:t> to identify, </a:t>
            </a:r>
            <a:r>
              <a:rPr lang="en-US" sz="3200" dirty="0" err="1"/>
              <a:t>prioritise</a:t>
            </a:r>
            <a:r>
              <a:rPr lang="en-US" sz="3200" dirty="0"/>
              <a:t> and respond to its sustainability challenges.</a:t>
            </a:r>
            <a:endParaRPr lang="fr-FR" sz="3200" dirty="0"/>
          </a:p>
        </p:txBody>
      </p:sp>
      <p:sp>
        <p:nvSpPr>
          <p:cNvPr id="8" name="Titre 1"/>
          <p:cNvSpPr>
            <a:spLocks noGrp="1"/>
          </p:cNvSpPr>
          <p:nvPr>
            <p:ph type="title"/>
          </p:nvPr>
        </p:nvSpPr>
        <p:spPr>
          <a:xfrm>
            <a:off x="2195736" y="274638"/>
            <a:ext cx="6491064" cy="994122"/>
          </a:xfrm>
        </p:spPr>
        <p:txBody>
          <a:bodyPr>
            <a:normAutofit fontScale="90000"/>
          </a:bodyPr>
          <a:lstStyle/>
          <a:p>
            <a:r>
              <a:rPr lang="en-US" dirty="0"/>
              <a:t>Accountability Principles Standard </a:t>
            </a:r>
            <a:r>
              <a:rPr lang="en-US" dirty="0" smtClean="0"/>
              <a:t>AA1000 (2008)</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10" name="Rettangolo arrotondato 9"/>
          <p:cNvSpPr/>
          <p:nvPr/>
        </p:nvSpPr>
        <p:spPr>
          <a:xfrm>
            <a:off x="356933" y="3126452"/>
            <a:ext cx="2846915" cy="122413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acquisition of knowledge</a:t>
            </a:r>
            <a:endParaRPr lang="it-IT" sz="3200" dirty="0"/>
          </a:p>
        </p:txBody>
      </p:sp>
      <p:sp>
        <p:nvSpPr>
          <p:cNvPr id="11" name="Rettangolo arrotondato 10"/>
          <p:cNvSpPr/>
          <p:nvPr/>
        </p:nvSpPr>
        <p:spPr>
          <a:xfrm>
            <a:off x="5973557" y="5373216"/>
            <a:ext cx="2846915" cy="122413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assumption of responsibility</a:t>
            </a:r>
            <a:endParaRPr lang="it-IT" sz="3200" dirty="0"/>
          </a:p>
        </p:txBody>
      </p:sp>
      <p:sp>
        <p:nvSpPr>
          <p:cNvPr id="12" name="Rettangolo arrotondato 11"/>
          <p:cNvSpPr/>
          <p:nvPr/>
        </p:nvSpPr>
        <p:spPr>
          <a:xfrm>
            <a:off x="3165245" y="4221088"/>
            <a:ext cx="2846915" cy="122413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transparency </a:t>
            </a:r>
            <a:endParaRPr lang="it-IT" sz="3200" dirty="0"/>
          </a:p>
        </p:txBody>
      </p:sp>
    </p:spTree>
    <p:extLst>
      <p:ext uri="{BB962C8B-B14F-4D97-AF65-F5344CB8AC3E}">
        <p14:creationId xmlns:p14="http://schemas.microsoft.com/office/powerpoint/2010/main" val="24391450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a:t>Accountability Principles Standard </a:t>
            </a:r>
            <a:r>
              <a:rPr lang="en-US" dirty="0" smtClean="0"/>
              <a:t>AA1000 (2008)</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7" name="Rettangolo 6"/>
          <p:cNvSpPr/>
          <p:nvPr/>
        </p:nvSpPr>
        <p:spPr>
          <a:xfrm>
            <a:off x="0" y="1478389"/>
            <a:ext cx="9144000" cy="5262979"/>
          </a:xfrm>
          <a:prstGeom prst="rect">
            <a:avLst/>
          </a:prstGeom>
        </p:spPr>
        <p:txBody>
          <a:bodyPr wrap="square">
            <a:spAutoFit/>
          </a:bodyPr>
          <a:lstStyle/>
          <a:p>
            <a:pPr fontAlgn="base"/>
            <a:r>
              <a:rPr lang="en-US" sz="2400" b="1" dirty="0" smtClean="0">
                <a:solidFill>
                  <a:srgbClr val="C00000"/>
                </a:solidFill>
              </a:rPr>
              <a:t>Inclusivity</a:t>
            </a:r>
            <a:r>
              <a:rPr lang="en-US" sz="2400" b="1" dirty="0"/>
              <a:t/>
            </a:r>
            <a:br>
              <a:rPr lang="en-US" sz="2400" b="1" dirty="0"/>
            </a:br>
            <a:r>
              <a:rPr lang="en-US" sz="2400" dirty="0" smtClean="0"/>
              <a:t>is </a:t>
            </a:r>
            <a:r>
              <a:rPr lang="en-US" sz="2400" dirty="0"/>
              <a:t>the participation of stakeholders in developing and achieving an accountable and strategic response to sustainability.</a:t>
            </a:r>
          </a:p>
          <a:p>
            <a:pPr fontAlgn="base"/>
            <a:endParaRPr lang="en-US" sz="2400" b="1" dirty="0" smtClean="0">
              <a:solidFill>
                <a:srgbClr val="C00000"/>
              </a:solidFill>
            </a:endParaRPr>
          </a:p>
          <a:p>
            <a:pPr fontAlgn="base"/>
            <a:r>
              <a:rPr lang="en-US" sz="2400" b="1" dirty="0" smtClean="0">
                <a:solidFill>
                  <a:srgbClr val="C00000"/>
                </a:solidFill>
              </a:rPr>
              <a:t>Materiality</a:t>
            </a:r>
            <a:r>
              <a:rPr lang="en-US" sz="2400" b="1" dirty="0"/>
              <a:t/>
            </a:r>
            <a:br>
              <a:rPr lang="en-US" sz="2400" b="1" dirty="0"/>
            </a:br>
            <a:r>
              <a:rPr lang="en-US" sz="2400" dirty="0" smtClean="0"/>
              <a:t>is </a:t>
            </a:r>
            <a:r>
              <a:rPr lang="en-US" sz="2400" dirty="0"/>
              <a:t>determining the relevance and significance of an issue to an </a:t>
            </a:r>
            <a:r>
              <a:rPr lang="en-US" sz="2400" dirty="0" err="1"/>
              <a:t>organisation</a:t>
            </a:r>
            <a:r>
              <a:rPr lang="en-US" sz="2400" dirty="0"/>
              <a:t> and its stakeholders. A material issue is an issue that will influence the decisions, actions and performance of an </a:t>
            </a:r>
            <a:r>
              <a:rPr lang="en-US" sz="2400" dirty="0" err="1"/>
              <a:t>organisation</a:t>
            </a:r>
            <a:r>
              <a:rPr lang="en-US" sz="2400" dirty="0"/>
              <a:t> or its stakeholders</a:t>
            </a:r>
            <a:r>
              <a:rPr lang="en-US" sz="2400" dirty="0" smtClean="0"/>
              <a:t>.</a:t>
            </a:r>
          </a:p>
          <a:p>
            <a:pPr fontAlgn="base"/>
            <a:endParaRPr lang="en-US" sz="2400" dirty="0"/>
          </a:p>
          <a:p>
            <a:pPr fontAlgn="base"/>
            <a:r>
              <a:rPr lang="en-US" sz="2400" b="1" dirty="0">
                <a:solidFill>
                  <a:srgbClr val="C00000"/>
                </a:solidFill>
              </a:rPr>
              <a:t>Responsiveness</a:t>
            </a:r>
            <a:r>
              <a:rPr lang="en-US" sz="2400" b="1" dirty="0"/>
              <a:t/>
            </a:r>
            <a:br>
              <a:rPr lang="en-US" sz="2400" b="1" dirty="0"/>
            </a:br>
            <a:r>
              <a:rPr lang="en-US" sz="2400" dirty="0" smtClean="0"/>
              <a:t>is </a:t>
            </a:r>
            <a:r>
              <a:rPr lang="en-US" sz="2400" dirty="0"/>
              <a:t>an </a:t>
            </a:r>
            <a:r>
              <a:rPr lang="en-US" sz="2400" dirty="0" err="1"/>
              <a:t>organisation’s</a:t>
            </a:r>
            <a:r>
              <a:rPr lang="en-US" sz="2400" dirty="0"/>
              <a:t> response to stakeholder issues that affect its sustainability performance and is </a:t>
            </a:r>
            <a:r>
              <a:rPr lang="en-US" sz="2400" dirty="0" err="1"/>
              <a:t>realised</a:t>
            </a:r>
            <a:r>
              <a:rPr lang="en-US" sz="2400" dirty="0"/>
              <a:t> through decisions, actions and performance, as well as communication with stakeholders</a:t>
            </a:r>
            <a:r>
              <a:rPr lang="en-US" sz="2400" dirty="0" smtClean="0"/>
              <a:t>.</a:t>
            </a:r>
            <a:endParaRPr lang="en-US" sz="2400" dirty="0"/>
          </a:p>
        </p:txBody>
      </p:sp>
    </p:spTree>
    <p:extLst>
      <p:ext uri="{BB962C8B-B14F-4D97-AF65-F5344CB8AC3E}">
        <p14:creationId xmlns:p14="http://schemas.microsoft.com/office/powerpoint/2010/main" val="2497162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a:t>Accountability </a:t>
            </a:r>
            <a:r>
              <a:rPr lang="en-US" dirty="0" smtClean="0"/>
              <a:t>in business sphere</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7" name="Rettangolo 6"/>
          <p:cNvSpPr/>
          <p:nvPr/>
        </p:nvSpPr>
        <p:spPr>
          <a:xfrm>
            <a:off x="0" y="1340768"/>
            <a:ext cx="9144000" cy="5509200"/>
          </a:xfrm>
          <a:prstGeom prst="rect">
            <a:avLst/>
          </a:prstGeom>
        </p:spPr>
        <p:txBody>
          <a:bodyPr wrap="square">
            <a:spAutoFit/>
          </a:bodyPr>
          <a:lstStyle/>
          <a:p>
            <a:pPr marL="457200" indent="-457200" fontAlgn="base">
              <a:buFont typeface="Arial" panose="020B0604020202020204" pitchFamily="34" charset="0"/>
              <a:buChar char="•"/>
            </a:pPr>
            <a:r>
              <a:rPr lang="en-US" sz="3200" dirty="0"/>
              <a:t>T</a:t>
            </a:r>
            <a:r>
              <a:rPr lang="en-US" sz="3200" dirty="0" smtClean="0"/>
              <a:t>he </a:t>
            </a:r>
            <a:r>
              <a:rPr lang="en-US" sz="3200" dirty="0"/>
              <a:t>principle can be briefly expressed as the adoption of a </a:t>
            </a:r>
            <a:r>
              <a:rPr lang="en-US" sz="3200" dirty="0">
                <a:solidFill>
                  <a:srgbClr val="C00000"/>
                </a:solidFill>
              </a:rPr>
              <a:t>clear, transparent, and linear behavior </a:t>
            </a:r>
            <a:r>
              <a:rPr lang="en-US" sz="3200" dirty="0"/>
              <a:t>for the use of resources, so that one can easily check how these have been employed and if the conducts adopted were </a:t>
            </a:r>
            <a:r>
              <a:rPr lang="en-US" sz="3200" dirty="0" smtClean="0"/>
              <a:t>appropriate</a:t>
            </a:r>
          </a:p>
          <a:p>
            <a:pPr fontAlgn="base"/>
            <a:endParaRPr lang="en-US" sz="3200" dirty="0" smtClean="0"/>
          </a:p>
          <a:p>
            <a:pPr marL="457200" indent="-457200" fontAlgn="base">
              <a:buFont typeface="Arial" panose="020B0604020202020204" pitchFamily="34" charset="0"/>
              <a:buChar char="•"/>
            </a:pPr>
            <a:r>
              <a:rPr lang="en-US" sz="3200" dirty="0"/>
              <a:t>A</a:t>
            </a:r>
            <a:r>
              <a:rPr lang="en-US" sz="3200" dirty="0" smtClean="0"/>
              <a:t> </a:t>
            </a:r>
            <a:r>
              <a:rPr lang="en-US" sz="3200" dirty="0"/>
              <a:t>definition of accountability more purely related to the business sphere encompasses the functions of accounting and reporting, designed to give explanations or justifications of the managerial actions </a:t>
            </a:r>
          </a:p>
        </p:txBody>
      </p:sp>
    </p:spTree>
    <p:extLst>
      <p:ext uri="{BB962C8B-B14F-4D97-AF65-F5344CB8AC3E}">
        <p14:creationId xmlns:p14="http://schemas.microsoft.com/office/powerpoint/2010/main" val="2314255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a:t>Accountability </a:t>
            </a:r>
            <a:r>
              <a:rPr lang="en-US" dirty="0" smtClean="0"/>
              <a:t>in business sphere</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ma 1"/>
          <p:cNvGraphicFramePr/>
          <p:nvPr>
            <p:extLst>
              <p:ext uri="{D42A27DB-BD31-4B8C-83A1-F6EECF244321}">
                <p14:modId xmlns:p14="http://schemas.microsoft.com/office/powerpoint/2010/main" val="1349773420"/>
              </p:ext>
            </p:extLst>
          </p:nvPr>
        </p:nvGraphicFramePr>
        <p:xfrm>
          <a:off x="0" y="1397000"/>
          <a:ext cx="9144000" cy="546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8928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fontScale="90000"/>
          </a:bodyPr>
          <a:lstStyle/>
          <a:p>
            <a:r>
              <a:rPr lang="en-US" dirty="0"/>
              <a:t>Accountability </a:t>
            </a:r>
            <a:r>
              <a:rPr lang="en-US" dirty="0" smtClean="0"/>
              <a:t>in business sphere</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0" y="1340768"/>
            <a:ext cx="9144000" cy="4524315"/>
          </a:xfrm>
          <a:prstGeom prst="rect">
            <a:avLst/>
          </a:prstGeom>
        </p:spPr>
        <p:txBody>
          <a:bodyPr wrap="square">
            <a:spAutoFit/>
          </a:bodyPr>
          <a:lstStyle/>
          <a:p>
            <a:pPr fontAlgn="base"/>
            <a:r>
              <a:rPr lang="en-US" sz="3200" dirty="0" smtClean="0"/>
              <a:t>It can see the </a:t>
            </a:r>
            <a:r>
              <a:rPr lang="en-US" sz="3200" dirty="0"/>
              <a:t>relationship of </a:t>
            </a:r>
            <a:r>
              <a:rPr lang="en-US" sz="3200" dirty="0" smtClean="0"/>
              <a:t>accountability:</a:t>
            </a:r>
          </a:p>
          <a:p>
            <a:pPr fontAlgn="base"/>
            <a:endParaRPr lang="en-US" sz="3200" dirty="0"/>
          </a:p>
          <a:p>
            <a:pPr marL="457200" indent="-457200" fontAlgn="base">
              <a:buFont typeface="Arial" panose="020B0604020202020204" pitchFamily="34" charset="0"/>
              <a:buChar char="•"/>
            </a:pPr>
            <a:r>
              <a:rPr lang="en-US" sz="3200" dirty="0" smtClean="0"/>
              <a:t>as </a:t>
            </a:r>
            <a:r>
              <a:rPr lang="en-US" sz="3200" dirty="0"/>
              <a:t>the </a:t>
            </a:r>
            <a:r>
              <a:rPr lang="en-US" sz="3200" dirty="0">
                <a:solidFill>
                  <a:srgbClr val="C00000"/>
                </a:solidFill>
              </a:rPr>
              <a:t>obligation</a:t>
            </a:r>
            <a:r>
              <a:rPr lang="en-US" sz="3200" dirty="0"/>
              <a:t> to rendering the account towards some form of authority which has delegated the performance of its duties and </a:t>
            </a:r>
            <a:r>
              <a:rPr lang="en-US" sz="3200" dirty="0" smtClean="0"/>
              <a:t>powers</a:t>
            </a:r>
          </a:p>
          <a:p>
            <a:pPr marL="457200" indent="-457200" fontAlgn="base">
              <a:buFont typeface="Arial" panose="020B0604020202020204" pitchFamily="34" charset="0"/>
              <a:buChar char="•"/>
            </a:pPr>
            <a:endParaRPr lang="en-US" sz="3200" dirty="0"/>
          </a:p>
          <a:p>
            <a:pPr marL="457200" indent="-457200" fontAlgn="base">
              <a:buFont typeface="Arial" panose="020B0604020202020204" pitchFamily="34" charset="0"/>
              <a:buChar char="•"/>
            </a:pPr>
            <a:r>
              <a:rPr lang="en-US" sz="3200" dirty="0" smtClean="0"/>
              <a:t>as </a:t>
            </a:r>
            <a:r>
              <a:rPr lang="en-US" sz="3200" dirty="0"/>
              <a:t>a form of </a:t>
            </a:r>
            <a:r>
              <a:rPr lang="en-US" sz="3200" dirty="0">
                <a:solidFill>
                  <a:srgbClr val="C00000"/>
                </a:solidFill>
              </a:rPr>
              <a:t>control</a:t>
            </a:r>
            <a:r>
              <a:rPr lang="en-US" sz="3200" dirty="0"/>
              <a:t> leading those who have been delegated powers to be accountable for their conduct. </a:t>
            </a:r>
          </a:p>
        </p:txBody>
      </p:sp>
    </p:spTree>
    <p:extLst>
      <p:ext uri="{BB962C8B-B14F-4D97-AF65-F5344CB8AC3E}">
        <p14:creationId xmlns:p14="http://schemas.microsoft.com/office/powerpoint/2010/main" val="1711155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860</Words>
  <Application>Microsoft Office PowerPoint</Application>
  <PresentationFormat>Pokaz na ekranie (4:3)</PresentationFormat>
  <Paragraphs>106</Paragraphs>
  <Slides>18</Slides>
  <Notes>0</Notes>
  <HiddenSlides>0</HiddenSlides>
  <MMClips>0</MMClips>
  <ScaleCrop>false</ScaleCrop>
  <HeadingPairs>
    <vt:vector size="4" baseType="variant">
      <vt:variant>
        <vt:lpstr>Motyw</vt:lpstr>
      </vt:variant>
      <vt:variant>
        <vt:i4>1</vt:i4>
      </vt:variant>
      <vt:variant>
        <vt:lpstr>Tytuły slajdów</vt:lpstr>
      </vt:variant>
      <vt:variant>
        <vt:i4>18</vt:i4>
      </vt:variant>
    </vt:vector>
  </HeadingPairs>
  <TitlesOfParts>
    <vt:vector size="19" baseType="lpstr">
      <vt:lpstr>Thème Office</vt:lpstr>
      <vt:lpstr>Erasmus+, Key Action 2: Strategic partnership  PROJECT NUMBER: 2015-1-FR01-KA203-015261 IO1: Open Online Courses on Social Entrepreneurship Learning Material  Accountability and Social Impact </vt:lpstr>
      <vt:lpstr>Accountability: multiple interpretations</vt:lpstr>
      <vt:lpstr>Accountability: multiple interpretations</vt:lpstr>
      <vt:lpstr>The EU point of view</vt:lpstr>
      <vt:lpstr>Accountability Principles Standard AA1000 (2008)</vt:lpstr>
      <vt:lpstr>Accountability Principles Standard AA1000 (2008)</vt:lpstr>
      <vt:lpstr>Accountability in business sphere</vt:lpstr>
      <vt:lpstr>Accountability in business sphere</vt:lpstr>
      <vt:lpstr>Accountability in business sphere</vt:lpstr>
      <vt:lpstr>Key elements involved in accountability process</vt:lpstr>
      <vt:lpstr>Key questions related to accountability</vt:lpstr>
      <vt:lpstr>Accountability mechanism</vt:lpstr>
      <vt:lpstr>Accountability and measurement issues</vt:lpstr>
      <vt:lpstr>Accountability and measurement issues</vt:lpstr>
      <vt:lpstr>Accountability and measurement issues</vt:lpstr>
      <vt:lpstr>Accountability, social outcomes, and social impact</vt:lpstr>
      <vt:lpstr>Measuring impact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Key Action 2: Strategic partnership  PROJECT NUMBER: 2015-1-FR01-KA203-015261  IO1: Open Online Courses on Social Entrepreneurship Learning Materials</dc:title>
  <dc:creator>MBA</dc:creator>
  <cp:lastModifiedBy>user</cp:lastModifiedBy>
  <cp:revision>43</cp:revision>
  <dcterms:created xsi:type="dcterms:W3CDTF">2016-09-01T13:20:33Z</dcterms:created>
  <dcterms:modified xsi:type="dcterms:W3CDTF">2017-03-05T02:27:25Z</dcterms:modified>
</cp:coreProperties>
</file>