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58" r:id="rId4"/>
    <p:sldId id="259" r:id="rId5"/>
    <p:sldId id="260" r:id="rId6"/>
    <p:sldId id="261" r:id="rId7"/>
    <p:sldId id="262" r:id="rId8"/>
    <p:sldId id="282" r:id="rId9"/>
    <p:sldId id="263" r:id="rId10"/>
    <p:sldId id="264" r:id="rId11"/>
    <p:sldId id="267" r:id="rId12"/>
    <p:sldId id="265" r:id="rId13"/>
    <p:sldId id="266" r:id="rId14"/>
    <p:sldId id="268" r:id="rId15"/>
    <p:sldId id="269" r:id="rId16"/>
    <p:sldId id="270" r:id="rId17"/>
    <p:sldId id="271" r:id="rId18"/>
    <p:sldId id="272" r:id="rId19"/>
    <p:sldId id="275" r:id="rId20"/>
    <p:sldId id="273" r:id="rId21"/>
    <p:sldId id="274" r:id="rId22"/>
    <p:sldId id="276" r:id="rId23"/>
    <p:sldId id="277" r:id="rId24"/>
    <p:sldId id="278" r:id="rId25"/>
    <p:sldId id="279" r:id="rId26"/>
    <p:sldId id="283" r:id="rId27"/>
    <p:sldId id="284" r:id="rId28"/>
    <p:sldId id="285" r:id="rId29"/>
    <p:sldId id="286" r:id="rId30"/>
    <p:sldId id="287" r:id="rId31"/>
    <p:sldId id="288" r:id="rId32"/>
    <p:sldId id="289" r:id="rId33"/>
    <p:sldId id="292" r:id="rId34"/>
    <p:sldId id="293" r:id="rId35"/>
    <p:sldId id="294" r:id="rId36"/>
    <p:sldId id="295"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753"/>
  </p:normalViewPr>
  <p:slideViewPr>
    <p:cSldViewPr>
      <p:cViewPr>
        <p:scale>
          <a:sx n="17" d="100"/>
          <a:sy n="17" d="100"/>
        </p:scale>
        <p:origin x="-271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3A71CF-3C6B-1543-98BB-0A33B9451AA1}" type="doc">
      <dgm:prSet loTypeId="urn:microsoft.com/office/officeart/2005/8/layout/process1" loCatId="" qsTypeId="urn:microsoft.com/office/officeart/2005/8/quickstyle/simple4" qsCatId="simple" csTypeId="urn:microsoft.com/office/officeart/2005/8/colors/accent1_2" csCatId="accent1" phldr="1"/>
      <dgm:spPr/>
      <dgm:t>
        <a:bodyPr/>
        <a:lstStyle/>
        <a:p>
          <a:endParaRPr lang="pl-PL"/>
        </a:p>
      </dgm:t>
    </dgm:pt>
    <dgm:pt modelId="{44F9469C-DEED-AE42-9E74-A7FAD022484E}">
      <dgm:prSet phldrT="[Tekst]" custT="1"/>
      <dgm:spPr>
        <a:noFill/>
      </dgm:spPr>
      <dgm:t>
        <a:bodyPr/>
        <a:lstStyle/>
        <a:p>
          <a:r>
            <a:rPr lang="pl-PL" sz="2000" b="1" dirty="0">
              <a:solidFill>
                <a:schemeClr val="tx1"/>
              </a:solidFill>
            </a:rPr>
            <a:t>s-</a:t>
          </a:r>
          <a:r>
            <a:rPr lang="pl-PL" sz="2000" b="1" dirty="0" err="1">
              <a:solidFill>
                <a:schemeClr val="tx1"/>
              </a:solidFill>
            </a:rPr>
            <a:t>source</a:t>
          </a:r>
          <a:endParaRPr lang="pl-PL" sz="2000" b="1" dirty="0">
            <a:solidFill>
              <a:schemeClr val="tx1"/>
            </a:solidFill>
          </a:endParaRPr>
        </a:p>
        <a:p>
          <a:r>
            <a:rPr lang="pl-PL" sz="1400" dirty="0" err="1">
              <a:solidFill>
                <a:schemeClr val="tx1"/>
              </a:solidFill>
            </a:rPr>
            <a:t>communication</a:t>
          </a:r>
          <a:r>
            <a:rPr lang="pl-PL" sz="1400" baseline="0" dirty="0">
              <a:solidFill>
                <a:schemeClr val="tx1"/>
              </a:solidFill>
            </a:rPr>
            <a:t> </a:t>
          </a:r>
          <a:r>
            <a:rPr lang="pl-PL" sz="1400" baseline="0" dirty="0" err="1">
              <a:solidFill>
                <a:schemeClr val="tx1"/>
              </a:solidFill>
            </a:rPr>
            <a:t>skills</a:t>
          </a:r>
          <a:endParaRPr lang="pl-PL" sz="1400" baseline="0" dirty="0">
            <a:solidFill>
              <a:schemeClr val="tx1"/>
            </a:solidFill>
          </a:endParaRPr>
        </a:p>
        <a:p>
          <a:r>
            <a:rPr lang="pl-PL" sz="1400" baseline="0" dirty="0" err="1">
              <a:solidFill>
                <a:schemeClr val="tx1"/>
              </a:solidFill>
            </a:rPr>
            <a:t>attitudes</a:t>
          </a:r>
          <a:endParaRPr lang="pl-PL" sz="1400" baseline="0" dirty="0">
            <a:solidFill>
              <a:schemeClr val="tx1"/>
            </a:solidFill>
          </a:endParaRPr>
        </a:p>
        <a:p>
          <a:r>
            <a:rPr lang="pl-PL" sz="1400" baseline="0" dirty="0" err="1">
              <a:solidFill>
                <a:schemeClr val="tx1"/>
              </a:solidFill>
            </a:rPr>
            <a:t>knowledge</a:t>
          </a:r>
          <a:endParaRPr lang="pl-PL" sz="1400" baseline="0" dirty="0">
            <a:solidFill>
              <a:schemeClr val="tx1"/>
            </a:solidFill>
          </a:endParaRPr>
        </a:p>
        <a:p>
          <a:r>
            <a:rPr lang="pl-PL" sz="1400" baseline="0" dirty="0" err="1">
              <a:solidFill>
                <a:schemeClr val="tx1"/>
              </a:solidFill>
            </a:rPr>
            <a:t>social</a:t>
          </a:r>
          <a:r>
            <a:rPr lang="pl-PL" sz="1400" baseline="0" dirty="0">
              <a:solidFill>
                <a:schemeClr val="tx1"/>
              </a:solidFill>
            </a:rPr>
            <a:t> system</a:t>
          </a:r>
        </a:p>
        <a:p>
          <a:r>
            <a:rPr lang="pl-PL" sz="1400" baseline="0" dirty="0" err="1">
              <a:solidFill>
                <a:schemeClr val="tx1"/>
              </a:solidFill>
            </a:rPr>
            <a:t>culture</a:t>
          </a:r>
          <a:endParaRPr lang="pl-PL" sz="1400" baseline="0" dirty="0">
            <a:solidFill>
              <a:schemeClr val="tx1"/>
            </a:solidFill>
          </a:endParaRPr>
        </a:p>
        <a:p>
          <a:endParaRPr lang="pl-PL" sz="900" dirty="0">
            <a:noFill/>
          </a:endParaRPr>
        </a:p>
      </dgm:t>
    </dgm:pt>
    <dgm:pt modelId="{9D8482C6-A129-9F4B-88BE-452A358D2768}" type="parTrans" cxnId="{6E17D695-2190-494E-A827-13C34836E79A}">
      <dgm:prSet/>
      <dgm:spPr/>
      <dgm:t>
        <a:bodyPr/>
        <a:lstStyle/>
        <a:p>
          <a:endParaRPr lang="pl-PL"/>
        </a:p>
      </dgm:t>
    </dgm:pt>
    <dgm:pt modelId="{A78E9839-793A-BE49-9402-CD20297DE7F7}" type="sibTrans" cxnId="{6E17D695-2190-494E-A827-13C34836E79A}">
      <dgm:prSet/>
      <dgm:spPr/>
      <dgm:t>
        <a:bodyPr/>
        <a:lstStyle/>
        <a:p>
          <a:endParaRPr lang="pl-PL"/>
        </a:p>
      </dgm:t>
    </dgm:pt>
    <dgm:pt modelId="{859B24E3-DAE1-6A48-AE6B-AABEB35DE9B7}">
      <dgm:prSet phldrT="[Tekst]" custT="1"/>
      <dgm:spPr>
        <a:noFill/>
      </dgm:spPr>
      <dgm:t>
        <a:bodyPr/>
        <a:lstStyle/>
        <a:p>
          <a:r>
            <a:rPr lang="pl-PL" sz="1900" b="1" dirty="0">
              <a:solidFill>
                <a:schemeClr val="tx1"/>
              </a:solidFill>
            </a:rPr>
            <a:t>c-channel</a:t>
          </a:r>
        </a:p>
        <a:p>
          <a:r>
            <a:rPr lang="pl-PL" sz="1400" dirty="0" err="1">
              <a:solidFill>
                <a:schemeClr val="tx1"/>
              </a:solidFill>
            </a:rPr>
            <a:t>seeing</a:t>
          </a:r>
          <a:endParaRPr lang="pl-PL" sz="1400" dirty="0">
            <a:solidFill>
              <a:schemeClr val="tx1"/>
            </a:solidFill>
          </a:endParaRPr>
        </a:p>
        <a:p>
          <a:r>
            <a:rPr lang="pl-PL" sz="1400" dirty="0" err="1">
              <a:solidFill>
                <a:schemeClr val="tx1"/>
              </a:solidFill>
            </a:rPr>
            <a:t>listening</a:t>
          </a:r>
          <a:endParaRPr lang="pl-PL" sz="1400" dirty="0">
            <a:solidFill>
              <a:schemeClr val="tx1"/>
            </a:solidFill>
          </a:endParaRPr>
        </a:p>
        <a:p>
          <a:r>
            <a:rPr lang="pl-PL" sz="1400" dirty="0" err="1">
              <a:solidFill>
                <a:schemeClr val="tx1"/>
              </a:solidFill>
            </a:rPr>
            <a:t>touching</a:t>
          </a:r>
          <a:endParaRPr lang="pl-PL" sz="1400" dirty="0">
            <a:solidFill>
              <a:schemeClr val="tx1"/>
            </a:solidFill>
          </a:endParaRPr>
        </a:p>
        <a:p>
          <a:r>
            <a:rPr lang="pl-PL" sz="1400" dirty="0" err="1">
              <a:solidFill>
                <a:schemeClr val="tx1"/>
              </a:solidFill>
            </a:rPr>
            <a:t>smelling</a:t>
          </a:r>
          <a:endParaRPr lang="pl-PL" sz="1400" dirty="0">
            <a:solidFill>
              <a:schemeClr val="tx1"/>
            </a:solidFill>
          </a:endParaRPr>
        </a:p>
        <a:p>
          <a:r>
            <a:rPr lang="pl-PL" sz="1400" dirty="0" err="1">
              <a:solidFill>
                <a:schemeClr val="tx1"/>
              </a:solidFill>
            </a:rPr>
            <a:t>tasting</a:t>
          </a:r>
          <a:endParaRPr lang="pl-PL" sz="1400" dirty="0">
            <a:solidFill>
              <a:schemeClr val="tx1"/>
            </a:solidFill>
          </a:endParaRPr>
        </a:p>
      </dgm:t>
    </dgm:pt>
    <dgm:pt modelId="{DD93CEAE-04EE-DD4A-8386-6E1DDA4CE692}" type="parTrans" cxnId="{47FAF3B1-FAE4-9B41-B7B9-C8D718035562}">
      <dgm:prSet/>
      <dgm:spPr/>
      <dgm:t>
        <a:bodyPr/>
        <a:lstStyle/>
        <a:p>
          <a:endParaRPr lang="pl-PL"/>
        </a:p>
      </dgm:t>
    </dgm:pt>
    <dgm:pt modelId="{D73BB022-9C07-3B4D-A02D-05D05E320406}" type="sibTrans" cxnId="{47FAF3B1-FAE4-9B41-B7B9-C8D718035562}">
      <dgm:prSet/>
      <dgm:spPr/>
      <dgm:t>
        <a:bodyPr/>
        <a:lstStyle/>
        <a:p>
          <a:endParaRPr lang="pl-PL"/>
        </a:p>
      </dgm:t>
    </dgm:pt>
    <dgm:pt modelId="{0C45F15A-B0C0-FB43-BF80-60FDBFBB4A79}">
      <dgm:prSet custT="1"/>
      <dgm:spPr>
        <a:noFill/>
      </dgm:spPr>
      <dgm:t>
        <a:bodyPr/>
        <a:lstStyle/>
        <a:p>
          <a:r>
            <a:rPr lang="pl-PL" sz="2000" b="1" dirty="0">
              <a:solidFill>
                <a:schemeClr val="tx1"/>
              </a:solidFill>
            </a:rPr>
            <a:t>m-</a:t>
          </a:r>
          <a:r>
            <a:rPr lang="pl-PL" sz="2000" b="1" dirty="0" err="1">
              <a:solidFill>
                <a:schemeClr val="tx1"/>
              </a:solidFill>
            </a:rPr>
            <a:t>message</a:t>
          </a:r>
          <a:endParaRPr lang="pl-PL" sz="2000" b="1" dirty="0">
            <a:solidFill>
              <a:schemeClr val="tx1"/>
            </a:solidFill>
          </a:endParaRPr>
        </a:p>
        <a:p>
          <a:r>
            <a:rPr lang="pl-PL" sz="1400" dirty="0" err="1">
              <a:solidFill>
                <a:schemeClr val="tx1"/>
              </a:solidFill>
            </a:rPr>
            <a:t>elements</a:t>
          </a:r>
          <a:endParaRPr lang="pl-PL" sz="1400" dirty="0">
            <a:solidFill>
              <a:schemeClr val="tx1"/>
            </a:solidFill>
          </a:endParaRPr>
        </a:p>
        <a:p>
          <a:r>
            <a:rPr lang="pl-PL" sz="1400" dirty="0" err="1">
              <a:solidFill>
                <a:schemeClr val="tx1"/>
              </a:solidFill>
            </a:rPr>
            <a:t>stucture</a:t>
          </a:r>
          <a:endParaRPr lang="pl-PL" sz="1400" dirty="0">
            <a:solidFill>
              <a:schemeClr val="tx1"/>
            </a:solidFill>
          </a:endParaRPr>
        </a:p>
        <a:p>
          <a:r>
            <a:rPr lang="pl-PL" sz="1400" dirty="0" err="1">
              <a:solidFill>
                <a:schemeClr val="tx1"/>
              </a:solidFill>
            </a:rPr>
            <a:t>content</a:t>
          </a:r>
          <a:endParaRPr lang="pl-PL" sz="1400" dirty="0">
            <a:solidFill>
              <a:schemeClr val="tx1"/>
            </a:solidFill>
          </a:endParaRPr>
        </a:p>
      </dgm:t>
    </dgm:pt>
    <dgm:pt modelId="{C550D17F-C1FC-C344-B11A-A364319EC3B3}" type="parTrans" cxnId="{36C2DFEC-A6F0-4246-9F9B-2CEC7D8F3C8B}">
      <dgm:prSet/>
      <dgm:spPr/>
      <dgm:t>
        <a:bodyPr/>
        <a:lstStyle/>
        <a:p>
          <a:endParaRPr lang="pl-PL"/>
        </a:p>
      </dgm:t>
    </dgm:pt>
    <dgm:pt modelId="{D4E03C71-3CA3-6A4C-8537-A318C01574E2}" type="sibTrans" cxnId="{36C2DFEC-A6F0-4246-9F9B-2CEC7D8F3C8B}">
      <dgm:prSet/>
      <dgm:spPr/>
      <dgm:t>
        <a:bodyPr/>
        <a:lstStyle/>
        <a:p>
          <a:endParaRPr lang="pl-PL"/>
        </a:p>
      </dgm:t>
    </dgm:pt>
    <dgm:pt modelId="{5429F6FE-1B39-A540-86AF-1943129B0C6F}">
      <dgm:prSet custT="1"/>
      <dgm:spPr>
        <a:noFill/>
      </dgm:spPr>
      <dgm:t>
        <a:bodyPr/>
        <a:lstStyle/>
        <a:p>
          <a:r>
            <a:rPr lang="pl-PL" sz="1900" b="1" dirty="0">
              <a:solidFill>
                <a:schemeClr val="tx1"/>
              </a:solidFill>
            </a:rPr>
            <a:t>r-</a:t>
          </a:r>
          <a:r>
            <a:rPr lang="pl-PL" sz="1900" b="1" dirty="0" err="1">
              <a:solidFill>
                <a:schemeClr val="tx1"/>
              </a:solidFill>
            </a:rPr>
            <a:t>receiver</a:t>
          </a:r>
          <a:endParaRPr lang="pl-PL" sz="1900" b="1" dirty="0">
            <a:solidFill>
              <a:schemeClr val="tx1"/>
            </a:solidFill>
          </a:endParaRPr>
        </a:p>
        <a:p>
          <a:r>
            <a:rPr lang="pl-PL" sz="1400" dirty="0" err="1">
              <a:solidFill>
                <a:schemeClr val="tx1"/>
              </a:solidFill>
            </a:rPr>
            <a:t>communication</a:t>
          </a:r>
          <a:r>
            <a:rPr lang="pl-PL" sz="1400" baseline="0" dirty="0">
              <a:solidFill>
                <a:schemeClr val="tx1"/>
              </a:solidFill>
            </a:rPr>
            <a:t> </a:t>
          </a:r>
          <a:r>
            <a:rPr lang="pl-PL" sz="1400" baseline="0" dirty="0" err="1">
              <a:solidFill>
                <a:schemeClr val="tx1"/>
              </a:solidFill>
            </a:rPr>
            <a:t>skills</a:t>
          </a:r>
          <a:endParaRPr lang="pl-PL" sz="1400" baseline="0" dirty="0">
            <a:solidFill>
              <a:schemeClr val="tx1"/>
            </a:solidFill>
          </a:endParaRPr>
        </a:p>
        <a:p>
          <a:r>
            <a:rPr lang="pl-PL" sz="1400" baseline="0" dirty="0" err="1">
              <a:solidFill>
                <a:schemeClr val="tx1"/>
              </a:solidFill>
            </a:rPr>
            <a:t>attitudes</a:t>
          </a:r>
          <a:endParaRPr lang="pl-PL" sz="1400" baseline="0" dirty="0">
            <a:solidFill>
              <a:schemeClr val="tx1"/>
            </a:solidFill>
          </a:endParaRPr>
        </a:p>
        <a:p>
          <a:r>
            <a:rPr lang="pl-PL" sz="1400" baseline="0" dirty="0" err="1">
              <a:solidFill>
                <a:schemeClr val="tx1"/>
              </a:solidFill>
            </a:rPr>
            <a:t>knowledge</a:t>
          </a:r>
          <a:endParaRPr lang="pl-PL" sz="1400" baseline="0" dirty="0">
            <a:solidFill>
              <a:schemeClr val="tx1"/>
            </a:solidFill>
          </a:endParaRPr>
        </a:p>
        <a:p>
          <a:r>
            <a:rPr lang="pl-PL" sz="1400" baseline="0" dirty="0" err="1">
              <a:solidFill>
                <a:schemeClr val="tx1"/>
              </a:solidFill>
            </a:rPr>
            <a:t>social</a:t>
          </a:r>
          <a:r>
            <a:rPr lang="pl-PL" sz="1400" baseline="0" dirty="0">
              <a:solidFill>
                <a:schemeClr val="tx1"/>
              </a:solidFill>
            </a:rPr>
            <a:t> system</a:t>
          </a:r>
        </a:p>
        <a:p>
          <a:r>
            <a:rPr lang="pl-PL" sz="1400" baseline="0" dirty="0" err="1">
              <a:solidFill>
                <a:schemeClr val="tx1"/>
              </a:solidFill>
            </a:rPr>
            <a:t>culture</a:t>
          </a:r>
          <a:endParaRPr lang="pl-PL" sz="1400" dirty="0">
            <a:solidFill>
              <a:schemeClr val="tx1"/>
            </a:solidFill>
          </a:endParaRPr>
        </a:p>
      </dgm:t>
    </dgm:pt>
    <dgm:pt modelId="{36164B43-34E8-724B-800D-8110A31220B5}" type="parTrans" cxnId="{2EA8A3E0-225B-414E-B255-2AAFE62EE8E3}">
      <dgm:prSet/>
      <dgm:spPr/>
      <dgm:t>
        <a:bodyPr/>
        <a:lstStyle/>
        <a:p>
          <a:endParaRPr lang="pl-PL"/>
        </a:p>
      </dgm:t>
    </dgm:pt>
    <dgm:pt modelId="{21014B19-5D03-C948-A061-4258044744B4}" type="sibTrans" cxnId="{2EA8A3E0-225B-414E-B255-2AAFE62EE8E3}">
      <dgm:prSet/>
      <dgm:spPr/>
      <dgm:t>
        <a:bodyPr/>
        <a:lstStyle/>
        <a:p>
          <a:endParaRPr lang="pl-PL"/>
        </a:p>
      </dgm:t>
    </dgm:pt>
    <dgm:pt modelId="{732FD6E5-6390-2A4D-918E-C9336851FFA1}" type="pres">
      <dgm:prSet presAssocID="{F93A71CF-3C6B-1543-98BB-0A33B9451AA1}" presName="Name0" presStyleCnt="0">
        <dgm:presLayoutVars>
          <dgm:dir/>
          <dgm:resizeHandles val="exact"/>
        </dgm:presLayoutVars>
      </dgm:prSet>
      <dgm:spPr/>
      <dgm:t>
        <a:bodyPr/>
        <a:lstStyle/>
        <a:p>
          <a:endParaRPr lang="pl-PL"/>
        </a:p>
      </dgm:t>
    </dgm:pt>
    <dgm:pt modelId="{4E8BA393-5840-E54F-A39A-5792C965410C}" type="pres">
      <dgm:prSet presAssocID="{44F9469C-DEED-AE42-9E74-A7FAD022484E}" presName="node" presStyleLbl="node1" presStyleIdx="0" presStyleCnt="4" custScaleX="133689">
        <dgm:presLayoutVars>
          <dgm:bulletEnabled val="1"/>
        </dgm:presLayoutVars>
      </dgm:prSet>
      <dgm:spPr/>
      <dgm:t>
        <a:bodyPr/>
        <a:lstStyle/>
        <a:p>
          <a:endParaRPr lang="pl-PL"/>
        </a:p>
      </dgm:t>
    </dgm:pt>
    <dgm:pt modelId="{F68E233A-CE59-0341-B7CD-742EC2AE49E5}" type="pres">
      <dgm:prSet presAssocID="{A78E9839-793A-BE49-9402-CD20297DE7F7}" presName="sibTrans" presStyleLbl="sibTrans2D1" presStyleIdx="0" presStyleCnt="3" custScaleX="212745"/>
      <dgm:spPr/>
      <dgm:t>
        <a:bodyPr/>
        <a:lstStyle/>
        <a:p>
          <a:endParaRPr lang="pl-PL"/>
        </a:p>
      </dgm:t>
    </dgm:pt>
    <dgm:pt modelId="{40A4DB2C-61E8-0D49-81A3-8DF48072BA5E}" type="pres">
      <dgm:prSet presAssocID="{A78E9839-793A-BE49-9402-CD20297DE7F7}" presName="connectorText" presStyleLbl="sibTrans2D1" presStyleIdx="0" presStyleCnt="3"/>
      <dgm:spPr/>
      <dgm:t>
        <a:bodyPr/>
        <a:lstStyle/>
        <a:p>
          <a:endParaRPr lang="pl-PL"/>
        </a:p>
      </dgm:t>
    </dgm:pt>
    <dgm:pt modelId="{9A6DA5A7-3656-2C48-8B65-46710ACB1520}" type="pres">
      <dgm:prSet presAssocID="{0C45F15A-B0C0-FB43-BF80-60FDBFBB4A79}" presName="node" presStyleLbl="node1" presStyleIdx="1" presStyleCnt="4" custScaleX="124145" custLinFactNeighborX="-11511" custLinFactNeighborY="-995">
        <dgm:presLayoutVars>
          <dgm:bulletEnabled val="1"/>
        </dgm:presLayoutVars>
      </dgm:prSet>
      <dgm:spPr/>
      <dgm:t>
        <a:bodyPr/>
        <a:lstStyle/>
        <a:p>
          <a:endParaRPr lang="pl-PL"/>
        </a:p>
      </dgm:t>
    </dgm:pt>
    <dgm:pt modelId="{15CF02AE-8457-1946-AD5C-FCA4341C512B}" type="pres">
      <dgm:prSet presAssocID="{D4E03C71-3CA3-6A4C-8537-A318C01574E2}" presName="sibTrans" presStyleLbl="sibTrans2D1" presStyleIdx="1" presStyleCnt="3" custScaleX="190717"/>
      <dgm:spPr/>
      <dgm:t>
        <a:bodyPr/>
        <a:lstStyle/>
        <a:p>
          <a:endParaRPr lang="pl-PL"/>
        </a:p>
      </dgm:t>
    </dgm:pt>
    <dgm:pt modelId="{E7899C28-9313-F741-9C44-3A237459DD8F}" type="pres">
      <dgm:prSet presAssocID="{D4E03C71-3CA3-6A4C-8537-A318C01574E2}" presName="connectorText" presStyleLbl="sibTrans2D1" presStyleIdx="1" presStyleCnt="3"/>
      <dgm:spPr/>
      <dgm:t>
        <a:bodyPr/>
        <a:lstStyle/>
        <a:p>
          <a:endParaRPr lang="pl-PL"/>
        </a:p>
      </dgm:t>
    </dgm:pt>
    <dgm:pt modelId="{E0B235F0-C043-9B4A-93B8-7571FFAEF5B4}" type="pres">
      <dgm:prSet presAssocID="{859B24E3-DAE1-6A48-AE6B-AABEB35DE9B7}" presName="node" presStyleLbl="node1" presStyleIdx="2" presStyleCnt="4">
        <dgm:presLayoutVars>
          <dgm:bulletEnabled val="1"/>
        </dgm:presLayoutVars>
      </dgm:prSet>
      <dgm:spPr/>
      <dgm:t>
        <a:bodyPr/>
        <a:lstStyle/>
        <a:p>
          <a:endParaRPr lang="pl-PL"/>
        </a:p>
      </dgm:t>
    </dgm:pt>
    <dgm:pt modelId="{D4E00041-DCC3-4D48-AF4C-940BD811445B}" type="pres">
      <dgm:prSet presAssocID="{D73BB022-9C07-3B4D-A02D-05D05E320406}" presName="sibTrans" presStyleLbl="sibTrans2D1" presStyleIdx="2" presStyleCnt="3" custScaleX="247585"/>
      <dgm:spPr/>
      <dgm:t>
        <a:bodyPr/>
        <a:lstStyle/>
        <a:p>
          <a:endParaRPr lang="pl-PL"/>
        </a:p>
      </dgm:t>
    </dgm:pt>
    <dgm:pt modelId="{445CBEA4-2A77-7D4D-90F9-1B6E53E89B6C}" type="pres">
      <dgm:prSet presAssocID="{D73BB022-9C07-3B4D-A02D-05D05E320406}" presName="connectorText" presStyleLbl="sibTrans2D1" presStyleIdx="2" presStyleCnt="3"/>
      <dgm:spPr/>
      <dgm:t>
        <a:bodyPr/>
        <a:lstStyle/>
        <a:p>
          <a:endParaRPr lang="pl-PL"/>
        </a:p>
      </dgm:t>
    </dgm:pt>
    <dgm:pt modelId="{28BDFD30-F325-644B-910D-3DEDE1D2D8FB}" type="pres">
      <dgm:prSet presAssocID="{5429F6FE-1B39-A540-86AF-1943129B0C6F}" presName="node" presStyleLbl="node1" presStyleIdx="3" presStyleCnt="4">
        <dgm:presLayoutVars>
          <dgm:bulletEnabled val="1"/>
        </dgm:presLayoutVars>
      </dgm:prSet>
      <dgm:spPr/>
      <dgm:t>
        <a:bodyPr/>
        <a:lstStyle/>
        <a:p>
          <a:endParaRPr lang="pl-PL"/>
        </a:p>
      </dgm:t>
    </dgm:pt>
  </dgm:ptLst>
  <dgm:cxnLst>
    <dgm:cxn modelId="{36C2DFEC-A6F0-4246-9F9B-2CEC7D8F3C8B}" srcId="{F93A71CF-3C6B-1543-98BB-0A33B9451AA1}" destId="{0C45F15A-B0C0-FB43-BF80-60FDBFBB4A79}" srcOrd="1" destOrd="0" parTransId="{C550D17F-C1FC-C344-B11A-A364319EC3B3}" sibTransId="{D4E03C71-3CA3-6A4C-8537-A318C01574E2}"/>
    <dgm:cxn modelId="{C4C4B5F8-7A61-074D-BB05-3022B889A458}" type="presOf" srcId="{0C45F15A-B0C0-FB43-BF80-60FDBFBB4A79}" destId="{9A6DA5A7-3656-2C48-8B65-46710ACB1520}" srcOrd="0" destOrd="0" presId="urn:microsoft.com/office/officeart/2005/8/layout/process1"/>
    <dgm:cxn modelId="{15E3AB28-8249-9B49-825F-D90AFE408ED3}" type="presOf" srcId="{859B24E3-DAE1-6A48-AE6B-AABEB35DE9B7}" destId="{E0B235F0-C043-9B4A-93B8-7571FFAEF5B4}" srcOrd="0" destOrd="0" presId="urn:microsoft.com/office/officeart/2005/8/layout/process1"/>
    <dgm:cxn modelId="{6E17D695-2190-494E-A827-13C34836E79A}" srcId="{F93A71CF-3C6B-1543-98BB-0A33B9451AA1}" destId="{44F9469C-DEED-AE42-9E74-A7FAD022484E}" srcOrd="0" destOrd="0" parTransId="{9D8482C6-A129-9F4B-88BE-452A358D2768}" sibTransId="{A78E9839-793A-BE49-9402-CD20297DE7F7}"/>
    <dgm:cxn modelId="{881C7B70-7525-1E47-9B32-8F925415ACD9}" type="presOf" srcId="{5429F6FE-1B39-A540-86AF-1943129B0C6F}" destId="{28BDFD30-F325-644B-910D-3DEDE1D2D8FB}" srcOrd="0" destOrd="0" presId="urn:microsoft.com/office/officeart/2005/8/layout/process1"/>
    <dgm:cxn modelId="{BA64E059-7829-834B-A849-C19C5762D5FB}" type="presOf" srcId="{D4E03C71-3CA3-6A4C-8537-A318C01574E2}" destId="{E7899C28-9313-F741-9C44-3A237459DD8F}" srcOrd="1" destOrd="0" presId="urn:microsoft.com/office/officeart/2005/8/layout/process1"/>
    <dgm:cxn modelId="{3EC967AD-69A4-9E42-827D-573AE32E3025}" type="presOf" srcId="{A78E9839-793A-BE49-9402-CD20297DE7F7}" destId="{F68E233A-CE59-0341-B7CD-742EC2AE49E5}" srcOrd="0" destOrd="0" presId="urn:microsoft.com/office/officeart/2005/8/layout/process1"/>
    <dgm:cxn modelId="{850A8239-FBF2-A443-89AF-B8A1A998BD6D}" type="presOf" srcId="{D73BB022-9C07-3B4D-A02D-05D05E320406}" destId="{445CBEA4-2A77-7D4D-90F9-1B6E53E89B6C}" srcOrd="1" destOrd="0" presId="urn:microsoft.com/office/officeart/2005/8/layout/process1"/>
    <dgm:cxn modelId="{2CBFCA8F-EC4D-1E4E-B04B-4682360143DF}" type="presOf" srcId="{D73BB022-9C07-3B4D-A02D-05D05E320406}" destId="{D4E00041-DCC3-4D48-AF4C-940BD811445B}" srcOrd="0" destOrd="0" presId="urn:microsoft.com/office/officeart/2005/8/layout/process1"/>
    <dgm:cxn modelId="{2EA8A3E0-225B-414E-B255-2AAFE62EE8E3}" srcId="{F93A71CF-3C6B-1543-98BB-0A33B9451AA1}" destId="{5429F6FE-1B39-A540-86AF-1943129B0C6F}" srcOrd="3" destOrd="0" parTransId="{36164B43-34E8-724B-800D-8110A31220B5}" sibTransId="{21014B19-5D03-C948-A061-4258044744B4}"/>
    <dgm:cxn modelId="{5D647910-5290-C245-BFA0-6E35ABC72A92}" type="presOf" srcId="{44F9469C-DEED-AE42-9E74-A7FAD022484E}" destId="{4E8BA393-5840-E54F-A39A-5792C965410C}" srcOrd="0" destOrd="0" presId="urn:microsoft.com/office/officeart/2005/8/layout/process1"/>
    <dgm:cxn modelId="{5B700A22-46DD-2D46-A817-C8E5D37C89BE}" type="presOf" srcId="{D4E03C71-3CA3-6A4C-8537-A318C01574E2}" destId="{15CF02AE-8457-1946-AD5C-FCA4341C512B}" srcOrd="0" destOrd="0" presId="urn:microsoft.com/office/officeart/2005/8/layout/process1"/>
    <dgm:cxn modelId="{47FAF3B1-FAE4-9B41-B7B9-C8D718035562}" srcId="{F93A71CF-3C6B-1543-98BB-0A33B9451AA1}" destId="{859B24E3-DAE1-6A48-AE6B-AABEB35DE9B7}" srcOrd="2" destOrd="0" parTransId="{DD93CEAE-04EE-DD4A-8386-6E1DDA4CE692}" sibTransId="{D73BB022-9C07-3B4D-A02D-05D05E320406}"/>
    <dgm:cxn modelId="{8F5624DE-EB05-5440-9B3D-52DDCC69CFA0}" type="presOf" srcId="{F93A71CF-3C6B-1543-98BB-0A33B9451AA1}" destId="{732FD6E5-6390-2A4D-918E-C9336851FFA1}" srcOrd="0" destOrd="0" presId="urn:microsoft.com/office/officeart/2005/8/layout/process1"/>
    <dgm:cxn modelId="{CC800663-07F3-7840-854F-46806EB945CF}" type="presOf" srcId="{A78E9839-793A-BE49-9402-CD20297DE7F7}" destId="{40A4DB2C-61E8-0D49-81A3-8DF48072BA5E}" srcOrd="1" destOrd="0" presId="urn:microsoft.com/office/officeart/2005/8/layout/process1"/>
    <dgm:cxn modelId="{2072CFA5-6F64-F04A-842A-B315B9ED6F69}" type="presParOf" srcId="{732FD6E5-6390-2A4D-918E-C9336851FFA1}" destId="{4E8BA393-5840-E54F-A39A-5792C965410C}" srcOrd="0" destOrd="0" presId="urn:microsoft.com/office/officeart/2005/8/layout/process1"/>
    <dgm:cxn modelId="{281559D0-068F-A549-BC0F-C8046F2756AF}" type="presParOf" srcId="{732FD6E5-6390-2A4D-918E-C9336851FFA1}" destId="{F68E233A-CE59-0341-B7CD-742EC2AE49E5}" srcOrd="1" destOrd="0" presId="urn:microsoft.com/office/officeart/2005/8/layout/process1"/>
    <dgm:cxn modelId="{3490C0DA-DC81-E646-A440-34CDD7533756}" type="presParOf" srcId="{F68E233A-CE59-0341-B7CD-742EC2AE49E5}" destId="{40A4DB2C-61E8-0D49-81A3-8DF48072BA5E}" srcOrd="0" destOrd="0" presId="urn:microsoft.com/office/officeart/2005/8/layout/process1"/>
    <dgm:cxn modelId="{BF79C04C-DE3F-8B45-985D-669980D5FB83}" type="presParOf" srcId="{732FD6E5-6390-2A4D-918E-C9336851FFA1}" destId="{9A6DA5A7-3656-2C48-8B65-46710ACB1520}" srcOrd="2" destOrd="0" presId="urn:microsoft.com/office/officeart/2005/8/layout/process1"/>
    <dgm:cxn modelId="{8232FB85-20D0-A64F-A266-D0F68784D33C}" type="presParOf" srcId="{732FD6E5-6390-2A4D-918E-C9336851FFA1}" destId="{15CF02AE-8457-1946-AD5C-FCA4341C512B}" srcOrd="3" destOrd="0" presId="urn:microsoft.com/office/officeart/2005/8/layout/process1"/>
    <dgm:cxn modelId="{B7800581-34BA-2A4C-B4F8-746DB3118CC7}" type="presParOf" srcId="{15CF02AE-8457-1946-AD5C-FCA4341C512B}" destId="{E7899C28-9313-F741-9C44-3A237459DD8F}" srcOrd="0" destOrd="0" presId="urn:microsoft.com/office/officeart/2005/8/layout/process1"/>
    <dgm:cxn modelId="{43E4EC71-8D2D-4342-BB9D-A874667A5B30}" type="presParOf" srcId="{732FD6E5-6390-2A4D-918E-C9336851FFA1}" destId="{E0B235F0-C043-9B4A-93B8-7571FFAEF5B4}" srcOrd="4" destOrd="0" presId="urn:microsoft.com/office/officeart/2005/8/layout/process1"/>
    <dgm:cxn modelId="{24CBFE5C-BCD4-BE46-B04E-E24EAC5126B9}" type="presParOf" srcId="{732FD6E5-6390-2A4D-918E-C9336851FFA1}" destId="{D4E00041-DCC3-4D48-AF4C-940BD811445B}" srcOrd="5" destOrd="0" presId="urn:microsoft.com/office/officeart/2005/8/layout/process1"/>
    <dgm:cxn modelId="{64E2F216-927B-1E4A-B1F6-1431C76CB421}" type="presParOf" srcId="{D4E00041-DCC3-4D48-AF4C-940BD811445B}" destId="{445CBEA4-2A77-7D4D-90F9-1B6E53E89B6C}" srcOrd="0" destOrd="0" presId="urn:microsoft.com/office/officeart/2005/8/layout/process1"/>
    <dgm:cxn modelId="{9B98B145-A978-094A-89E8-08B26869113C}" type="presParOf" srcId="{732FD6E5-6390-2A4D-918E-C9336851FFA1}" destId="{28BDFD30-F325-644B-910D-3DEDE1D2D8FB}"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pPr/>
              <a:t>16/03/2017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4ADA7-106C-480D-9271-87AF08781E82}" type="datetimeFigureOut">
              <a:rPr lang="fr-FR" smtClean="0"/>
              <a:pPr/>
              <a:t>16/03/2017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7BD67-56FE-4723-B439-905906B0B746}"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04664"/>
            <a:ext cx="7089484"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251520" y="2924944"/>
            <a:ext cx="9144000" cy="3522208"/>
          </a:xfrm>
        </p:spPr>
        <p:txBody>
          <a:bodyPr>
            <a:normAutofit/>
          </a:bodyPr>
          <a:lstStyle/>
          <a:p>
            <a:r>
              <a:rPr lang="en-GB" sz="2800" b="1" dirty="0" smtClean="0"/>
              <a:t>Erasmus+, Key Action 2: Strategic partnership </a:t>
            </a:r>
            <a:br>
              <a:rPr lang="en-GB" sz="2800" b="1" dirty="0" smtClean="0"/>
            </a:br>
            <a:r>
              <a:rPr lang="en-GB" sz="2800" b="1" dirty="0" smtClean="0"/>
              <a:t>PROJECT NUMBER: 2015-1-FR01-KA203-015261</a:t>
            </a:r>
            <a:br>
              <a:rPr lang="en-GB" sz="2800" b="1" dirty="0" smtClean="0"/>
            </a:br>
            <a:r>
              <a:rPr lang="en-GB" sz="2800" b="1" dirty="0"/>
              <a:t/>
            </a:r>
            <a:br>
              <a:rPr lang="en-GB" sz="2800" b="1" dirty="0"/>
            </a:br>
            <a:r>
              <a:rPr lang="en-GB" sz="2800" b="1" dirty="0" smtClean="0"/>
              <a:t>IO1: Open Online Courses on Social Entrepreneurship</a:t>
            </a:r>
            <a:r>
              <a:rPr lang="en-GB" sz="2800" dirty="0"/>
              <a:t/>
            </a:r>
            <a:br>
              <a:rPr lang="en-GB" sz="2800" dirty="0"/>
            </a:br>
            <a:r>
              <a:rPr lang="en-GB" sz="2800" dirty="0" smtClean="0"/>
              <a:t>Learning Material </a:t>
            </a:r>
            <a:endParaRPr lang="fr-F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a:bodyPr>
          <a:lstStyle/>
          <a:p>
            <a:r>
              <a:rPr lang="en-GB" dirty="0"/>
              <a:t>Sender – a subject who encodes and transmits data. In order to gain full approval of the receiver, the sender should be a trustworthy, competent and objective person with authority as a sender, for instance, in the professional environment.</a:t>
            </a:r>
            <a:endParaRPr lang="pl-PL" dirty="0"/>
          </a:p>
          <a:p>
            <a:pPr marL="0" indent="0">
              <a:buNone/>
            </a:pPr>
            <a:r>
              <a:rPr lang="en-GB" dirty="0"/>
              <a:t>	</a:t>
            </a:r>
            <a:endParaRPr lang="en-GB" dirty="0" smtClean="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564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606078"/>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fontScale="92500" lnSpcReduction="20000"/>
          </a:bodyPr>
          <a:lstStyle/>
          <a:p>
            <a:r>
              <a:rPr lang="en-GB" dirty="0"/>
              <a:t>Message – information transmitted to the receiver. Therefore, all the data that are crucial for the given issue should be processed for as long as needed until they are heard and received (decoded</a:t>
            </a:r>
            <a:r>
              <a:rPr lang="en-GB" dirty="0" smtClean="0"/>
              <a:t>) </a:t>
            </a:r>
            <a:endParaRPr lang="pl-PL" dirty="0"/>
          </a:p>
          <a:p>
            <a:pPr marL="0" indent="0">
              <a:buNone/>
            </a:pPr>
            <a:r>
              <a:rPr lang="en-GB" dirty="0"/>
              <a:t>– Substantial and emotional arguments – emotional argumentation is supposed to influence the feelings of the receiver. Arguments used by the sender can be: one-sided (they present only advantages of the message) or two-sided (they present both advantages and disadvantages of the message). </a:t>
            </a:r>
            <a:endParaRPr lang="pl-PL" dirty="0"/>
          </a:p>
          <a:p>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318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fontScale="85000" lnSpcReduction="10000"/>
          </a:bodyPr>
          <a:lstStyle/>
          <a:p>
            <a:r>
              <a:rPr lang="en-GB" dirty="0"/>
              <a:t>–	Language – should be adjusted to the language used by the partner, as it should not serve as an additional barrier in communication. </a:t>
            </a:r>
            <a:endParaRPr lang="pl-PL" dirty="0"/>
          </a:p>
          <a:p>
            <a:r>
              <a:rPr lang="en-GB" dirty="0"/>
              <a:t>	- Channel – that is the way we transmit our message. The most frequently used channels are:</a:t>
            </a:r>
            <a:endParaRPr lang="pl-PL" dirty="0"/>
          </a:p>
          <a:p>
            <a:r>
              <a:rPr lang="en-GB" dirty="0"/>
              <a:t>–	a direct conversation with the receiver; a conversation in the presence of third parties (a mediator or an arbitrator, who calms down the atmosphere in difficult situations when a crisis impedes reaching an agreement, serves as a mediating agent between parties involved in a serious conflict);</a:t>
            </a:r>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8853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en-GB" dirty="0"/>
              <a:t>–	correspondence – carried on with the partner directly or with the help of a mediator, by phone, via the Internet, letters, fax, etc.; </a:t>
            </a:r>
            <a:endParaRPr lang="pl-PL" dirty="0"/>
          </a:p>
          <a:p>
            <a:pPr marL="0" indent="0">
              <a:buNone/>
            </a:pPr>
            <a:r>
              <a:rPr lang="en-GB" dirty="0" smtClean="0"/>
              <a:t>–</a:t>
            </a:r>
            <a:r>
              <a:rPr lang="en-GB" dirty="0"/>
              <a:t>	the procedure of one text – consists in putting together conditions and offers of the two parties in one text. The text should be corrected as many times as needed so that it will suit both partners.</a:t>
            </a:r>
            <a:endParaRPr lang="pl-PL" dirty="0"/>
          </a:p>
          <a:p>
            <a:r>
              <a:rPr lang="en-GB" dirty="0"/>
              <a:t>	Receiver – the subject who receives and properly decodes the data. The received message should produce the intended result</a:t>
            </a:r>
            <a:r>
              <a:rPr lang="pl-PL" dirty="0"/>
              <a:t> </a:t>
            </a:r>
            <a:endParaRPr lang="fr-FR" dirty="0"/>
          </a:p>
          <a:p>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3958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a:xfrm>
            <a:off x="328609" y="1007777"/>
            <a:ext cx="8229600" cy="4525963"/>
          </a:xfrm>
        </p:spPr>
        <p:txBody>
          <a:bodyPr/>
          <a:lstStyle/>
          <a:p>
            <a:r>
              <a:rPr lang="en-GB" b="1" dirty="0"/>
              <a:t>Serpentine </a:t>
            </a:r>
            <a:r>
              <a:rPr lang="en-GB" b="1" dirty="0" smtClean="0"/>
              <a:t>model</a:t>
            </a:r>
          </a:p>
          <a:p>
            <a:pPr marL="0" indent="0">
              <a:buNone/>
            </a:pPr>
            <a:r>
              <a:rPr lang="en-GB" dirty="0"/>
              <a:t>It illustrates a two-sided process of transmitting information (for instance, a conversation), in which the partners play the roles of senders and receivers interchangeably, reciprocally influencing each other</a:t>
            </a:r>
            <a:endParaRPr lang="fr-FR" b="1"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4442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Pole tekstowe 15"/>
          <p:cNvSpPr txBox="1">
            <a:spLocks noGrp="1"/>
          </p:cNvSpPr>
          <p:nvPr>
            <p:ph idx="1"/>
          </p:nvPr>
        </p:nvSpPr>
        <p:spPr>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indent="0">
              <a:spcAft>
                <a:spcPts val="0"/>
              </a:spcAft>
              <a:buNone/>
            </a:pPr>
            <a:r>
              <a:rPr lang="en-ZA" sz="2800" dirty="0">
                <a:effectLst/>
                <a:latin typeface="Arial" charset="0"/>
                <a:ea typeface="Times New Roman" charset="0"/>
              </a:rPr>
              <a:t>Person A					</a:t>
            </a:r>
            <a:r>
              <a:rPr lang="en-ZA" sz="2800" dirty="0" smtClean="0">
                <a:effectLst/>
                <a:latin typeface="Arial" charset="0"/>
                <a:ea typeface="Times New Roman" charset="0"/>
              </a:rPr>
              <a:t>Person </a:t>
            </a:r>
            <a:r>
              <a:rPr lang="en-ZA" sz="2800" dirty="0">
                <a:effectLst/>
                <a:latin typeface="Arial" charset="0"/>
                <a:ea typeface="Times New Roman" charset="0"/>
              </a:rPr>
              <a:t>B</a:t>
            </a:r>
            <a:endParaRPr lang="pl-PL" sz="1600" dirty="0">
              <a:effectLst/>
              <a:latin typeface="Arial" charset="0"/>
              <a:ea typeface="Times New Roman" charset="0"/>
            </a:endParaRPr>
          </a:p>
          <a:p>
            <a:pPr marL="0" indent="0">
              <a:spcAft>
                <a:spcPts val="0"/>
              </a:spcAft>
              <a:buNone/>
            </a:pPr>
            <a:r>
              <a:rPr lang="en-ZA" dirty="0">
                <a:effectLst/>
                <a:latin typeface="Arial" charset="0"/>
                <a:ea typeface="Times New Roman" charset="0"/>
              </a:rPr>
              <a:t> </a:t>
            </a:r>
            <a:endParaRPr lang="pl-PL" sz="1000" dirty="0">
              <a:effectLst/>
              <a:latin typeface="Arial" charset="0"/>
              <a:ea typeface="Times New Roman" charset="0"/>
            </a:endParaRPr>
          </a:p>
          <a:p>
            <a:pPr marL="0" indent="0">
              <a:spcAft>
                <a:spcPts val="0"/>
              </a:spcAft>
              <a:buNone/>
            </a:pPr>
            <a:r>
              <a:rPr lang="en-ZA" sz="1400" dirty="0">
                <a:effectLst/>
                <a:latin typeface="Arial" charset="0"/>
                <a:ea typeface="Times New Roman" charset="0"/>
              </a:rPr>
              <a:t> </a:t>
            </a:r>
            <a:endParaRPr lang="pl-PL" sz="1000" dirty="0">
              <a:effectLst/>
              <a:latin typeface="Arial" charset="0"/>
              <a:ea typeface="Times New Roman" charset="0"/>
            </a:endParaRPr>
          </a:p>
        </p:txBody>
      </p:sp>
      <p:sp>
        <p:nvSpPr>
          <p:cNvPr id="6" name="Dowolny kształt 5"/>
          <p:cNvSpPr/>
          <p:nvPr/>
        </p:nvSpPr>
        <p:spPr>
          <a:xfrm>
            <a:off x="3347864" y="1988840"/>
            <a:ext cx="2520280" cy="3168352"/>
          </a:xfrm>
          <a:custGeom>
            <a:avLst/>
            <a:gdLst>
              <a:gd name="connsiteX0" fmla="*/ 0 w 1727243"/>
              <a:gd name="connsiteY0" fmla="*/ 0 h 1682044"/>
              <a:gd name="connsiteX1" fmla="*/ 1715911 w 1727243"/>
              <a:gd name="connsiteY1" fmla="*/ 688622 h 1682044"/>
              <a:gd name="connsiteX2" fmla="*/ 158044 w 1727243"/>
              <a:gd name="connsiteY2" fmla="*/ 835378 h 1682044"/>
              <a:gd name="connsiteX3" fmla="*/ 1727200 w 1727243"/>
              <a:gd name="connsiteY3" fmla="*/ 1275644 h 1682044"/>
              <a:gd name="connsiteX4" fmla="*/ 214489 w 1727243"/>
              <a:gd name="connsiteY4" fmla="*/ 1682044 h 1682044"/>
              <a:gd name="connsiteX5" fmla="*/ 214489 w 1727243"/>
              <a:gd name="connsiteY5" fmla="*/ 1682044 h 1682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7243" h="1682044">
                <a:moveTo>
                  <a:pt x="0" y="0"/>
                </a:moveTo>
                <a:cubicBezTo>
                  <a:pt x="844785" y="274696"/>
                  <a:pt x="1689570" y="549392"/>
                  <a:pt x="1715911" y="688622"/>
                </a:cubicBezTo>
                <a:cubicBezTo>
                  <a:pt x="1742252" y="827852"/>
                  <a:pt x="156163" y="737541"/>
                  <a:pt x="158044" y="835378"/>
                </a:cubicBezTo>
                <a:cubicBezTo>
                  <a:pt x="159926" y="933215"/>
                  <a:pt x="1717793" y="1134533"/>
                  <a:pt x="1727200" y="1275644"/>
                </a:cubicBezTo>
                <a:cubicBezTo>
                  <a:pt x="1736607" y="1416755"/>
                  <a:pt x="214489" y="1682044"/>
                  <a:pt x="214489" y="1682044"/>
                </a:cubicBezTo>
                <a:lnTo>
                  <a:pt x="214489" y="1682044"/>
                </a:lnTo>
              </a:path>
            </a:pathLst>
          </a:custGeom>
          <a:noFill/>
          <a:ln cap="sq">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pl-PL"/>
          </a:p>
        </p:txBody>
      </p:sp>
      <p:sp>
        <p:nvSpPr>
          <p:cNvPr id="7" name="Prostokąt 6"/>
          <p:cNvSpPr/>
          <p:nvPr/>
        </p:nvSpPr>
        <p:spPr>
          <a:xfrm>
            <a:off x="323528" y="5664498"/>
            <a:ext cx="8147248" cy="646331"/>
          </a:xfrm>
          <a:prstGeom prst="rect">
            <a:avLst/>
          </a:prstGeom>
        </p:spPr>
        <p:txBody>
          <a:bodyPr wrap="square">
            <a:spAutoFit/>
          </a:bodyPr>
          <a:lstStyle/>
          <a:p>
            <a:r>
              <a:rPr lang="pl-PL" dirty="0"/>
              <a:t>Source: </a:t>
            </a:r>
            <a:r>
              <a:rPr lang="pl-PL" dirty="0" err="1"/>
              <a:t>A.Olczak</a:t>
            </a:r>
            <a:r>
              <a:rPr lang="pl-PL" dirty="0"/>
              <a:t>, I. Kołodziejczyk-Olczak, Leksykon zarządzania, Wydawnictwo WSHE, Łódź, 2005 </a:t>
            </a:r>
          </a:p>
        </p:txBody>
      </p:sp>
    </p:spTree>
    <p:extLst>
      <p:ext uri="{BB962C8B-B14F-4D97-AF65-F5344CB8AC3E}">
        <p14:creationId xmlns:p14="http://schemas.microsoft.com/office/powerpoint/2010/main" val="2091555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fontScale="85000" lnSpcReduction="10000"/>
          </a:bodyPr>
          <a:lstStyle/>
          <a:p>
            <a:pPr lvl="0"/>
            <a:r>
              <a:rPr lang="en-GB" sz="3800" b="1" dirty="0"/>
              <a:t>Atomic model </a:t>
            </a:r>
            <a:endParaRPr lang="pl-PL" sz="3800" b="1" dirty="0"/>
          </a:p>
          <a:p>
            <a:pPr marL="0" indent="0">
              <a:buNone/>
            </a:pPr>
            <a:r>
              <a:rPr lang="en-GB" dirty="0"/>
              <a:t>It takes into account the influence of many factors on the final shape of the message:</a:t>
            </a:r>
            <a:endParaRPr lang="pl-PL" dirty="0"/>
          </a:p>
          <a:p>
            <a:pPr marL="0" indent="0">
              <a:buNone/>
            </a:pPr>
            <a:r>
              <a:rPr lang="en-GB" dirty="0"/>
              <a:t>–	the specific situation of the sender and the receiver;</a:t>
            </a:r>
            <a:endParaRPr lang="pl-PL" dirty="0"/>
          </a:p>
          <a:p>
            <a:pPr marL="0" indent="0">
              <a:buNone/>
            </a:pPr>
            <a:r>
              <a:rPr lang="en-GB" dirty="0"/>
              <a:t>–	the culture(s) in which both parties have been raised and which determine their patterns of behaviour;</a:t>
            </a:r>
            <a:endParaRPr lang="pl-PL" dirty="0"/>
          </a:p>
          <a:p>
            <a:pPr marL="0" indent="0">
              <a:buNone/>
            </a:pPr>
            <a:r>
              <a:rPr lang="en-GB" dirty="0"/>
              <a:t>–	the personalities of the sender and the receiver;</a:t>
            </a:r>
            <a:endParaRPr lang="pl-PL" dirty="0"/>
          </a:p>
          <a:p>
            <a:pPr marL="0" indent="0">
              <a:buNone/>
            </a:pPr>
            <a:r>
              <a:rPr lang="en-GB" dirty="0"/>
              <a:t>–	the relation between both parties (superior–subordinate, student–teacher, colleague–colleague)</a:t>
            </a:r>
            <a:r>
              <a:rPr lang="pl-PL" dirty="0"/>
              <a:t> </a:t>
            </a: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539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11" name="Pole tekstowe 24"/>
          <p:cNvSpPr txBox="1"/>
          <p:nvPr/>
        </p:nvSpPr>
        <p:spPr>
          <a:xfrm>
            <a:off x="1043608" y="1500301"/>
            <a:ext cx="7776864" cy="42329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ZA" sz="1400" dirty="0">
                <a:effectLst/>
                <a:latin typeface="Arial" charset="0"/>
                <a:ea typeface="Times New Roman" charset="0"/>
              </a:rPr>
              <a:t>PERSONALITY				</a:t>
            </a:r>
            <a:r>
              <a:rPr lang="en-ZA" sz="1400" dirty="0" smtClean="0">
                <a:effectLst/>
                <a:latin typeface="Arial" charset="0"/>
                <a:ea typeface="Times New Roman" charset="0"/>
              </a:rPr>
              <a:t>SOCIAL RELATIONS</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r>
              <a:rPr lang="en-ZA" sz="1400" dirty="0">
                <a:effectLst/>
                <a:latin typeface="Arial" charset="0"/>
                <a:ea typeface="Times New Roman" charset="0"/>
              </a:rPr>
              <a:t> </a:t>
            </a:r>
            <a:endParaRPr lang="pl-PL" sz="1400" dirty="0">
              <a:effectLst/>
              <a:latin typeface="Arial" charset="0"/>
              <a:ea typeface="Times New Roman" charset="0"/>
            </a:endParaRPr>
          </a:p>
          <a:p>
            <a:pPr>
              <a:spcAft>
                <a:spcPts val="0"/>
              </a:spcAft>
            </a:pPr>
            <a:endParaRPr lang="en-ZA" sz="1400" dirty="0" smtClean="0">
              <a:effectLst/>
              <a:latin typeface="Arial" charset="0"/>
              <a:ea typeface="Times New Roman" charset="0"/>
            </a:endParaRPr>
          </a:p>
          <a:p>
            <a:pPr>
              <a:spcAft>
                <a:spcPts val="0"/>
              </a:spcAft>
            </a:pPr>
            <a:endParaRPr lang="en-ZA" sz="1400" dirty="0">
              <a:latin typeface="Arial" charset="0"/>
              <a:ea typeface="Times New Roman" charset="0"/>
            </a:endParaRPr>
          </a:p>
          <a:p>
            <a:pPr>
              <a:spcAft>
                <a:spcPts val="0"/>
              </a:spcAft>
            </a:pPr>
            <a:endParaRPr lang="en-ZA" sz="1400" dirty="0" smtClean="0">
              <a:effectLst/>
              <a:latin typeface="Arial" charset="0"/>
              <a:ea typeface="Times New Roman" charset="0"/>
            </a:endParaRPr>
          </a:p>
          <a:p>
            <a:pPr>
              <a:spcAft>
                <a:spcPts val="0"/>
              </a:spcAft>
            </a:pPr>
            <a:r>
              <a:rPr lang="en-ZA" sz="1400" dirty="0" smtClean="0">
                <a:effectLst/>
                <a:latin typeface="Arial" charset="0"/>
                <a:ea typeface="Times New Roman" charset="0"/>
              </a:rPr>
              <a:t>SPECIFIC </a:t>
            </a:r>
            <a:r>
              <a:rPr lang="en-ZA" sz="1400" dirty="0">
                <a:effectLst/>
                <a:latin typeface="Arial" charset="0"/>
                <a:ea typeface="Times New Roman" charset="0"/>
              </a:rPr>
              <a:t>SITUATION				</a:t>
            </a:r>
            <a:r>
              <a:rPr lang="en-ZA" sz="1400" dirty="0" smtClean="0">
                <a:effectLst/>
                <a:latin typeface="Arial" charset="0"/>
                <a:ea typeface="Times New Roman" charset="0"/>
              </a:rPr>
              <a:t>CULTURE</a:t>
            </a:r>
            <a:endParaRPr lang="pl-PL" sz="1400" dirty="0">
              <a:effectLst/>
              <a:latin typeface="Arial" charset="0"/>
              <a:ea typeface="Times New Roman" charset="0"/>
            </a:endParaRPr>
          </a:p>
        </p:txBody>
      </p:sp>
      <p:sp>
        <p:nvSpPr>
          <p:cNvPr id="13" name="Owal 12"/>
          <p:cNvSpPr/>
          <p:nvPr/>
        </p:nvSpPr>
        <p:spPr>
          <a:xfrm rot="2705435">
            <a:off x="2033265" y="2992944"/>
            <a:ext cx="4065680" cy="1025664"/>
          </a:xfrm>
          <a:prstGeom prst="ellipse">
            <a:avLst/>
          </a:prstGeom>
          <a:ln>
            <a:solidFill>
              <a:schemeClr val="tx1"/>
            </a:solidFill>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pl-PL"/>
          </a:p>
        </p:txBody>
      </p:sp>
      <p:sp>
        <p:nvSpPr>
          <p:cNvPr id="12" name="Owal 11"/>
          <p:cNvSpPr/>
          <p:nvPr/>
        </p:nvSpPr>
        <p:spPr>
          <a:xfrm rot="8451259">
            <a:off x="2174349" y="2988549"/>
            <a:ext cx="3837518" cy="1034453"/>
          </a:xfrm>
          <a:prstGeom prst="ellipse">
            <a:avLst/>
          </a:prstGeom>
          <a:ln>
            <a:solidFill>
              <a:schemeClr val="tx1"/>
            </a:solidFill>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scene3d>
              <a:camera prst="orthographicFront">
                <a:rot lat="0" lon="0" rev="8400000"/>
              </a:camera>
              <a:lightRig rig="threePt" dir="t"/>
            </a:scene3d>
          </a:bodyPr>
          <a:lstStyle/>
          <a:p>
            <a:pPr algn="ctr">
              <a:spcAft>
                <a:spcPts val="0"/>
              </a:spcAft>
            </a:pPr>
            <a:r>
              <a:rPr lang="en-ZA" sz="1000">
                <a:effectLst/>
                <a:latin typeface="Arial" charset="0"/>
                <a:ea typeface="Times New Roman" charset="0"/>
              </a:rPr>
              <a:t>MESSAGE</a:t>
            </a:r>
            <a:endParaRPr lang="pl-PL" sz="1000">
              <a:effectLst/>
              <a:latin typeface="Arial" charset="0"/>
              <a:ea typeface="Times New Roman" charset="0"/>
            </a:endParaRPr>
          </a:p>
        </p:txBody>
      </p:sp>
      <p:sp>
        <p:nvSpPr>
          <p:cNvPr id="14" name="Prostokąt 13"/>
          <p:cNvSpPr/>
          <p:nvPr/>
        </p:nvSpPr>
        <p:spPr>
          <a:xfrm>
            <a:off x="320178" y="5923852"/>
            <a:ext cx="8150597" cy="646331"/>
          </a:xfrm>
          <a:prstGeom prst="rect">
            <a:avLst/>
          </a:prstGeom>
        </p:spPr>
        <p:txBody>
          <a:bodyPr wrap="square">
            <a:spAutoFit/>
          </a:bodyPr>
          <a:lstStyle/>
          <a:p>
            <a:r>
              <a:rPr lang="pl-PL"/>
              <a:t>Source: </a:t>
            </a:r>
            <a:r>
              <a:rPr lang="pl-PL" dirty="0" err="1"/>
              <a:t>A.Olczak</a:t>
            </a:r>
            <a:r>
              <a:rPr lang="pl-PL" dirty="0"/>
              <a:t>, I. Kołodziejczyk-Olczak, Leksykon zarządzania, wydawnictwo WSHE, Łódź, 2005 </a:t>
            </a:r>
          </a:p>
        </p:txBody>
      </p:sp>
    </p:spTree>
    <p:extLst>
      <p:ext uri="{BB962C8B-B14F-4D97-AF65-F5344CB8AC3E}">
        <p14:creationId xmlns:p14="http://schemas.microsoft.com/office/powerpoint/2010/main" val="192379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lnSpcReduction="10000"/>
          </a:bodyPr>
          <a:lstStyle/>
          <a:p>
            <a:r>
              <a:rPr lang="en-GB" b="1" dirty="0"/>
              <a:t>Comprehensive model </a:t>
            </a:r>
            <a:endParaRPr lang="en-GB" b="1" dirty="0" smtClean="0"/>
          </a:p>
          <a:p>
            <a:pPr marL="0" indent="0">
              <a:buNone/>
            </a:pPr>
            <a:r>
              <a:rPr lang="en-GB" dirty="0"/>
              <a:t>The comprehensive model shows the process of communication, taking into consideration the culture and the social system as well as competences, knowledge, skills or attitudes of the sender and the receiver. The author also focuses on the communication channel and sending/receiving the message by means of all senses</a:t>
            </a:r>
            <a:r>
              <a:rPr lang="pl-PL" dirty="0"/>
              <a:t> </a:t>
            </a:r>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66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Pole tekstowe 35"/>
          <p:cNvSpPr txBox="1"/>
          <p:nvPr/>
        </p:nvSpPr>
        <p:spPr>
          <a:xfrm>
            <a:off x="1362174" y="2119868"/>
            <a:ext cx="1337618" cy="34417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ZA" dirty="0">
                <a:effectLst/>
                <a:latin typeface="Arial" charset="0"/>
                <a:ea typeface="Times New Roman" charset="0"/>
              </a:rPr>
              <a:t>(encoding)</a:t>
            </a:r>
            <a:endParaRPr lang="pl-PL" dirty="0">
              <a:effectLst/>
              <a:latin typeface="Arial" charset="0"/>
              <a:ea typeface="Times New Roman" charset="0"/>
            </a:endParaRPr>
          </a:p>
        </p:txBody>
      </p:sp>
      <p:sp>
        <p:nvSpPr>
          <p:cNvPr id="7" name="Pole tekstowe 36"/>
          <p:cNvSpPr txBox="1"/>
          <p:nvPr/>
        </p:nvSpPr>
        <p:spPr>
          <a:xfrm>
            <a:off x="6732240" y="2119868"/>
            <a:ext cx="1440160" cy="45720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ZA" dirty="0">
                <a:effectLst/>
                <a:latin typeface="Arial" charset="0"/>
                <a:ea typeface="Times New Roman" charset="0"/>
              </a:rPr>
              <a:t>(decoding)</a:t>
            </a:r>
            <a:endParaRPr lang="pl-PL" dirty="0">
              <a:effectLst/>
              <a:latin typeface="Arial" charset="0"/>
              <a:ea typeface="Times New Roman" charset="0"/>
            </a:endParaRPr>
          </a:p>
        </p:txBody>
      </p:sp>
      <p:sp>
        <p:nvSpPr>
          <p:cNvPr id="8" name="Wybuch 1 7"/>
          <p:cNvSpPr/>
          <p:nvPr/>
        </p:nvSpPr>
        <p:spPr>
          <a:xfrm>
            <a:off x="3779912" y="2464038"/>
            <a:ext cx="1545875" cy="820946"/>
          </a:xfrm>
          <a:prstGeom prst="irregularSeal1">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600" dirty="0">
                <a:effectLst/>
                <a:latin typeface="Arial" charset="0"/>
                <a:ea typeface="Times New Roman" charset="0"/>
              </a:rPr>
              <a:t>noise</a:t>
            </a:r>
            <a:endParaRPr lang="pl-PL" sz="1600" dirty="0">
              <a:effectLst/>
              <a:latin typeface="Arial" charset="0"/>
              <a:ea typeface="Times New Roman" charset="0"/>
            </a:endParaRPr>
          </a:p>
        </p:txBody>
      </p:sp>
      <p:graphicFrame>
        <p:nvGraphicFramePr>
          <p:cNvPr id="9" name="Diagram 8"/>
          <p:cNvGraphicFramePr/>
          <p:nvPr>
            <p:extLst>
              <p:ext uri="{D42A27DB-BD31-4B8C-83A1-F6EECF244321}">
                <p14:modId xmlns:p14="http://schemas.microsoft.com/office/powerpoint/2010/main" val="605567105"/>
              </p:ext>
            </p:extLst>
          </p:nvPr>
        </p:nvGraphicFramePr>
        <p:xfrm>
          <a:off x="971598" y="3234498"/>
          <a:ext cx="6951910" cy="27816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82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lstStyle/>
          <a:p>
            <a:r>
              <a:rPr lang="pl-PL" dirty="0" err="1" smtClean="0"/>
              <a:t>Communication</a:t>
            </a:r>
            <a:r>
              <a:rPr lang="pl-PL" dirty="0" smtClean="0"/>
              <a:t>- </a:t>
            </a:r>
            <a:r>
              <a:rPr lang="pl-PL" dirty="0" err="1" smtClean="0"/>
              <a:t>definition</a:t>
            </a:r>
            <a:endParaRPr lang="pl-PL" dirty="0"/>
          </a:p>
        </p:txBody>
      </p:sp>
      <p:sp>
        <p:nvSpPr>
          <p:cNvPr id="3" name="Symbol zastępczy zawartości 2"/>
          <p:cNvSpPr>
            <a:spLocks noGrp="1"/>
          </p:cNvSpPr>
          <p:nvPr>
            <p:ph idx="1"/>
          </p:nvPr>
        </p:nvSpPr>
        <p:spPr>
          <a:xfrm>
            <a:off x="251520" y="1600200"/>
            <a:ext cx="8435280" cy="4525963"/>
          </a:xfrm>
        </p:spPr>
        <p:txBody>
          <a:bodyPr>
            <a:normAutofit/>
          </a:bodyPr>
          <a:lstStyle/>
          <a:p>
            <a:pPr algn="ctr">
              <a:buNone/>
            </a:pPr>
            <a:endParaRPr lang="pl-PL" sz="3600" dirty="0" smtClean="0"/>
          </a:p>
          <a:p>
            <a:pPr algn="ctr">
              <a:buNone/>
            </a:pPr>
            <a:r>
              <a:rPr lang="pl-PL" sz="3600" dirty="0" smtClean="0"/>
              <a:t>C</a:t>
            </a:r>
            <a:r>
              <a:rPr lang="en-US" sz="3600" dirty="0" err="1" smtClean="0"/>
              <a:t>ommunication</a:t>
            </a:r>
            <a:r>
              <a:rPr lang="pl-PL" sz="3600" dirty="0" smtClean="0"/>
              <a:t> </a:t>
            </a:r>
            <a:r>
              <a:rPr lang="en-US" sz="3600" dirty="0" smtClean="0"/>
              <a:t>refers to the exchange of information between two parties or among more people, in which one party is the sender of the message and the other is the receiver</a:t>
            </a:r>
            <a:endParaRPr lang="pl-PL" sz="3600"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64096"/>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25836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692696"/>
            <a:ext cx="6491064" cy="994122"/>
          </a:xfrm>
        </p:spPr>
        <p:txBody>
          <a:bodyPr>
            <a:normAutofit fontScale="90000"/>
          </a:bodyPr>
          <a:lstStyle/>
          <a:p>
            <a:pPr lvl="0"/>
            <a:r>
              <a:rPr lang="en-GB" dirty="0" smtClean="0"/>
              <a:t>THE NON-VERBAL COMMUNICATION</a:t>
            </a:r>
            <a:r>
              <a:rPr lang="pl-PL" dirty="0" smtClean="0"/>
              <a:t> </a:t>
            </a:r>
            <a:r>
              <a:rPr lang="pl-PL" dirty="0"/>
              <a:t/>
            </a:r>
            <a:br>
              <a:rPr lang="pl-PL" dirty="0"/>
            </a:br>
            <a:endParaRPr lang="fr-FR" dirty="0"/>
          </a:p>
        </p:txBody>
      </p:sp>
      <p:sp>
        <p:nvSpPr>
          <p:cNvPr id="3" name="Espace réservé du contenu 2"/>
          <p:cNvSpPr>
            <a:spLocks noGrp="1"/>
          </p:cNvSpPr>
          <p:nvPr>
            <p:ph idx="1"/>
          </p:nvPr>
        </p:nvSpPr>
        <p:spPr/>
        <p:txBody>
          <a:bodyPr/>
          <a:lstStyle/>
          <a:p>
            <a:pPr marL="0" indent="0">
              <a:buNone/>
            </a:pPr>
            <a:endParaRPr lang="en-GB" dirty="0" smtClean="0"/>
          </a:p>
          <a:p>
            <a:pPr marL="0" indent="0">
              <a:buNone/>
            </a:pPr>
            <a:r>
              <a:rPr lang="en-GB" dirty="0" smtClean="0"/>
              <a:t>This is </a:t>
            </a:r>
            <a:r>
              <a:rPr lang="en-GB" dirty="0"/>
              <a:t>one of the most crucial areas of communication which nowadays is given more and more attention and </a:t>
            </a:r>
            <a:r>
              <a:rPr lang="en-GB" dirty="0" smtClean="0"/>
              <a:t>appreciation</a:t>
            </a: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040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lnSpcReduction="10000"/>
          </a:bodyPr>
          <a:lstStyle/>
          <a:p>
            <a:pPr>
              <a:buFont typeface="Wingdings" charset="2"/>
              <a:buChar char="ü"/>
            </a:pPr>
            <a:r>
              <a:rPr lang="en-GB" dirty="0" smtClean="0"/>
              <a:t>maintaining </a:t>
            </a:r>
            <a:r>
              <a:rPr lang="en-GB" dirty="0"/>
              <a:t>the eye contact – nodding one’s head </a:t>
            </a:r>
            <a:r>
              <a:rPr lang="en-GB" dirty="0" smtClean="0"/>
              <a:t>rhythmically</a:t>
            </a:r>
            <a:endParaRPr lang="pl-PL" dirty="0"/>
          </a:p>
          <a:p>
            <a:pPr>
              <a:buFont typeface="Wingdings" charset="2"/>
              <a:buChar char="ü"/>
            </a:pPr>
            <a:r>
              <a:rPr lang="en-GB" dirty="0" smtClean="0"/>
              <a:t>strengthening </a:t>
            </a:r>
            <a:r>
              <a:rPr lang="en-GB" dirty="0"/>
              <a:t>the contact – head movement and knitting one’s brow </a:t>
            </a:r>
            <a:endParaRPr lang="pl-PL" dirty="0"/>
          </a:p>
          <a:p>
            <a:pPr>
              <a:buFont typeface="Wingdings" charset="2"/>
              <a:buChar char="ü"/>
            </a:pPr>
            <a:r>
              <a:rPr lang="en-GB" dirty="0" smtClean="0"/>
              <a:t>breaking </a:t>
            </a:r>
            <a:r>
              <a:rPr lang="en-GB" dirty="0"/>
              <a:t>the contact – lowering one’s head with the expression of concentration or raising one’s head and looking </a:t>
            </a:r>
            <a:r>
              <a:rPr lang="en-GB" dirty="0" smtClean="0"/>
              <a:t>up</a:t>
            </a:r>
            <a:endParaRPr lang="pl-PL" dirty="0"/>
          </a:p>
          <a:p>
            <a:pPr>
              <a:buFont typeface="Wingdings" charset="2"/>
              <a:buChar char="ü"/>
            </a:pPr>
            <a:r>
              <a:rPr lang="en-GB" dirty="0" smtClean="0"/>
              <a:t>forcing </a:t>
            </a:r>
            <a:r>
              <a:rPr lang="en-GB" dirty="0"/>
              <a:t>one’s partner into submission – long gaze fixed on the eyes of the partner</a:t>
            </a:r>
            <a:r>
              <a:rPr lang="pl-PL" dirty="0"/>
              <a:t> </a:t>
            </a: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48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en-GB" dirty="0"/>
              <a:t>There are many ways and methods that decrease the risk of problems and barriers that may occur in the process of transmitting and receiving information. These include:</a:t>
            </a:r>
            <a:endParaRPr lang="pl-PL" dirty="0"/>
          </a:p>
          <a:p>
            <a:pPr marL="0" indent="0">
              <a:buNone/>
            </a:pPr>
            <a:r>
              <a:rPr lang="en-GB" dirty="0"/>
              <a:t>• feedback,	</a:t>
            </a:r>
            <a:endParaRPr lang="pl-PL" dirty="0"/>
          </a:p>
          <a:p>
            <a:pPr marL="0" indent="0">
              <a:buNone/>
            </a:pPr>
            <a:r>
              <a:rPr lang="en-GB" dirty="0"/>
              <a:t>• diversifying information channels,</a:t>
            </a:r>
            <a:endParaRPr lang="pl-PL" dirty="0"/>
          </a:p>
          <a:p>
            <a:pPr marL="0" indent="0">
              <a:buNone/>
            </a:pPr>
            <a:r>
              <a:rPr lang="en-GB" dirty="0"/>
              <a:t>• face-to-face communication,</a:t>
            </a:r>
            <a:endParaRPr lang="pl-PL" dirty="0"/>
          </a:p>
          <a:p>
            <a:pPr marL="0" indent="0">
              <a:buNone/>
            </a:pPr>
            <a:r>
              <a:rPr lang="en-GB" dirty="0"/>
              <a:t>• sensitivity to the receiver,</a:t>
            </a:r>
            <a:endParaRPr lang="pl-PL" dirty="0"/>
          </a:p>
          <a:p>
            <a:pPr marL="0" indent="0">
              <a:buNone/>
            </a:pPr>
            <a:r>
              <a:rPr lang="en-GB" dirty="0"/>
              <a:t>• adjusting our language to the receiver (the so-called tuning),</a:t>
            </a:r>
            <a:endParaRPr lang="pl-PL" dirty="0"/>
          </a:p>
          <a:p>
            <a:pPr marL="0" indent="0">
              <a:buNone/>
            </a:pPr>
            <a:r>
              <a:rPr lang="en-GB" dirty="0"/>
              <a:t>• repeating the information many times, for instance, using a paraphrase</a:t>
            </a:r>
            <a:r>
              <a:rPr lang="en-GB" dirty="0" smtClean="0"/>
              <a:t>.</a:t>
            </a:r>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986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Autofit/>
          </a:bodyPr>
          <a:lstStyle/>
          <a:p>
            <a:pPr lvl="0"/>
            <a:r>
              <a:rPr lang="en-GB" sz="2800" dirty="0" smtClean="0"/>
              <a:t>THE METHODS OF COMMUNICATION WITH WAYS OF TRANSMITTING INFORMATION</a:t>
            </a:r>
            <a:r>
              <a:rPr lang="pl-PL" sz="2800" dirty="0" smtClean="0"/>
              <a:t> </a:t>
            </a:r>
            <a:r>
              <a:rPr lang="pl-PL" sz="2800" dirty="0"/>
              <a:t/>
            </a:r>
            <a:br>
              <a:rPr lang="pl-PL" sz="2800" dirty="0"/>
            </a:br>
            <a:endParaRPr lang="fr-FR" sz="2800"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Tabela 13"/>
          <p:cNvGraphicFramePr>
            <a:graphicFrameLocks noGrp="1"/>
          </p:cNvGraphicFramePr>
          <p:nvPr>
            <p:extLst>
              <p:ext uri="{D42A27DB-BD31-4B8C-83A1-F6EECF244321}">
                <p14:modId xmlns:p14="http://schemas.microsoft.com/office/powerpoint/2010/main" val="568315598"/>
              </p:ext>
            </p:extLst>
          </p:nvPr>
        </p:nvGraphicFramePr>
        <p:xfrm>
          <a:off x="354124" y="1268760"/>
          <a:ext cx="8280920" cy="5280927"/>
        </p:xfrm>
        <a:graphic>
          <a:graphicData uri="http://schemas.openxmlformats.org/drawingml/2006/table">
            <a:tbl>
              <a:tblPr firstRow="1" firstCol="1" bandRow="1">
                <a:tableStyleId>{5940675A-B579-460E-94D1-54222C63F5DA}</a:tableStyleId>
              </a:tblPr>
              <a:tblGrid>
                <a:gridCol w="2108074"/>
                <a:gridCol w="6172846"/>
              </a:tblGrid>
              <a:tr h="381890">
                <a:tc>
                  <a:txBody>
                    <a:bodyPr/>
                    <a:lstStyle/>
                    <a:p>
                      <a:pPr algn="just">
                        <a:lnSpc>
                          <a:spcPct val="150000"/>
                        </a:lnSpc>
                        <a:spcAft>
                          <a:spcPts val="0"/>
                        </a:spcAft>
                        <a:tabLst>
                          <a:tab pos="180340" algn="l"/>
                        </a:tabLst>
                      </a:pPr>
                      <a:r>
                        <a:rPr lang="en-GB" sz="1200" kern="1200" dirty="0"/>
                        <a:t>Personal vs. remote </a:t>
                      </a:r>
                      <a:endParaRPr lang="pl-PL" sz="1200" kern="1200" dirty="0">
                        <a:solidFill>
                          <a:schemeClr val="tx1"/>
                        </a:solidFill>
                        <a:latin typeface="+mj-lt"/>
                        <a:ea typeface="+mj-ea"/>
                        <a:cs typeface="+mj-cs"/>
                      </a:endParaRPr>
                    </a:p>
                  </a:txBody>
                  <a:tcPr marL="61718" marR="61718" marT="0" marB="0"/>
                </a:tc>
                <a:tc>
                  <a:txBody>
                    <a:bodyPr/>
                    <a:lstStyle/>
                    <a:p>
                      <a:pPr algn="just">
                        <a:lnSpc>
                          <a:spcPct val="150000"/>
                        </a:lnSpc>
                        <a:spcAft>
                          <a:spcPts val="0"/>
                        </a:spcAft>
                        <a:tabLst>
                          <a:tab pos="180340" algn="l"/>
                        </a:tabLst>
                      </a:pPr>
                      <a:r>
                        <a:rPr lang="en-GB" sz="1200" kern="1200" dirty="0"/>
                        <a:t>transmitting information personally causes that we are perceived as more diligent; furthermore, it enables a quicker and more direct dialog between the sender and the receiver, during which they have a chance to explain all the possible misunderstandings and ambiguities.</a:t>
                      </a:r>
                      <a:endParaRPr lang="pl-PL" sz="1200" kern="1200" dirty="0">
                        <a:solidFill>
                          <a:schemeClr val="tx1"/>
                        </a:solidFill>
                        <a:latin typeface="+mj-lt"/>
                        <a:ea typeface="+mj-ea"/>
                        <a:cs typeface="+mj-cs"/>
                      </a:endParaRPr>
                    </a:p>
                  </a:txBody>
                  <a:tcPr marL="61718" marR="61718" marT="0" marB="0"/>
                </a:tc>
              </a:tr>
              <a:tr h="1114759">
                <a:tc>
                  <a:txBody>
                    <a:bodyPr/>
                    <a:lstStyle/>
                    <a:p>
                      <a:pPr algn="just">
                        <a:lnSpc>
                          <a:spcPct val="150000"/>
                        </a:lnSpc>
                        <a:spcAft>
                          <a:spcPts val="0"/>
                        </a:spcAft>
                        <a:tabLst>
                          <a:tab pos="180340" algn="l"/>
                        </a:tabLst>
                      </a:pPr>
                      <a:r>
                        <a:rPr lang="en-GB" sz="1200" kern="1200"/>
                        <a:t>Written vs. oral form</a:t>
                      </a:r>
                      <a:endParaRPr lang="pl-PL" sz="1200" kern="1200">
                        <a:solidFill>
                          <a:schemeClr val="tx1"/>
                        </a:solidFill>
                        <a:latin typeface="+mj-lt"/>
                        <a:ea typeface="+mj-ea"/>
                        <a:cs typeface="+mj-cs"/>
                      </a:endParaRPr>
                    </a:p>
                  </a:txBody>
                  <a:tcPr marL="61718" marR="61718" marT="0" marB="0"/>
                </a:tc>
                <a:tc>
                  <a:txBody>
                    <a:bodyPr/>
                    <a:lstStyle/>
                    <a:p>
                      <a:pPr algn="just">
                        <a:lnSpc>
                          <a:spcPct val="150000"/>
                        </a:lnSpc>
                        <a:spcAft>
                          <a:spcPts val="0"/>
                        </a:spcAft>
                        <a:tabLst>
                          <a:tab pos="180340" algn="l"/>
                        </a:tabLst>
                      </a:pPr>
                      <a:r>
                        <a:rPr lang="en-GB" sz="1200" kern="1200" dirty="0"/>
                        <a:t>both forms of communication have their advantages and disadvantages. Transmitting a message in a written form gives us a chance to select proper words and make necessary corrections, if needed. By contrast, when a message is transmitted in the oral form, one can instantly receive it and immediately respond to it. Unfortunately, sometimes the sender may use an improper form in their statement.</a:t>
                      </a:r>
                      <a:endParaRPr lang="pl-PL" sz="1200" kern="1200" dirty="0">
                        <a:solidFill>
                          <a:schemeClr val="tx1"/>
                        </a:solidFill>
                        <a:latin typeface="+mj-lt"/>
                        <a:ea typeface="+mj-ea"/>
                        <a:cs typeface="+mj-cs"/>
                      </a:endParaRPr>
                    </a:p>
                  </a:txBody>
                  <a:tcPr marL="61718" marR="61718" marT="0" marB="0"/>
                </a:tc>
              </a:tr>
              <a:tr h="891807">
                <a:tc>
                  <a:txBody>
                    <a:bodyPr/>
                    <a:lstStyle/>
                    <a:p>
                      <a:pPr algn="just">
                        <a:lnSpc>
                          <a:spcPct val="150000"/>
                        </a:lnSpc>
                        <a:spcAft>
                          <a:spcPts val="0"/>
                        </a:spcAft>
                        <a:tabLst>
                          <a:tab pos="180340" algn="l"/>
                        </a:tabLst>
                      </a:pPr>
                      <a:r>
                        <a:rPr lang="en-GB" sz="1200" kern="1200"/>
                        <a:t>Formally vs. informally</a:t>
                      </a:r>
                      <a:endParaRPr lang="pl-PL" sz="1200" kern="1200">
                        <a:solidFill>
                          <a:schemeClr val="tx1"/>
                        </a:solidFill>
                        <a:latin typeface="+mj-lt"/>
                        <a:ea typeface="+mj-ea"/>
                        <a:cs typeface="+mj-cs"/>
                      </a:endParaRPr>
                    </a:p>
                  </a:txBody>
                  <a:tcPr marL="61718" marR="61718" marT="0" marB="0"/>
                </a:tc>
                <a:tc>
                  <a:txBody>
                    <a:bodyPr/>
                    <a:lstStyle/>
                    <a:p>
                      <a:pPr algn="just">
                        <a:lnSpc>
                          <a:spcPct val="150000"/>
                        </a:lnSpc>
                        <a:spcAft>
                          <a:spcPts val="0"/>
                        </a:spcAft>
                        <a:tabLst>
                          <a:tab pos="180340" algn="l"/>
                        </a:tabLst>
                      </a:pPr>
                      <a:r>
                        <a:rPr lang="en-GB" sz="1200" kern="1200" dirty="0"/>
                        <a:t>informal communication usually occurs in more friendly relations and in more relaxed atmosphere. The choice of the form of the message depends on the situation. In case of conversations with contracting parties or subcontractors, it is recommended to communicate in a formal way.</a:t>
                      </a:r>
                      <a:endParaRPr lang="pl-PL" sz="1200" kern="1200" dirty="0">
                        <a:solidFill>
                          <a:schemeClr val="tx1"/>
                        </a:solidFill>
                        <a:latin typeface="+mj-lt"/>
                        <a:ea typeface="+mj-ea"/>
                        <a:cs typeface="+mj-cs"/>
                      </a:endParaRPr>
                    </a:p>
                  </a:txBody>
                  <a:tcPr marL="61718" marR="61718" marT="0" marB="0"/>
                </a:tc>
              </a:tr>
              <a:tr h="891807">
                <a:tc>
                  <a:txBody>
                    <a:bodyPr/>
                    <a:lstStyle/>
                    <a:p>
                      <a:pPr algn="just">
                        <a:lnSpc>
                          <a:spcPct val="150000"/>
                        </a:lnSpc>
                        <a:spcAft>
                          <a:spcPts val="0"/>
                        </a:spcAft>
                        <a:tabLst>
                          <a:tab pos="180340" algn="l"/>
                        </a:tabLst>
                      </a:pPr>
                      <a:r>
                        <a:rPr lang="en-GB" sz="1200" kern="1200"/>
                        <a:t>Thorough preparations vs. improvising</a:t>
                      </a:r>
                      <a:endParaRPr lang="pl-PL" sz="1200" kern="1200">
                        <a:solidFill>
                          <a:schemeClr val="tx1"/>
                        </a:solidFill>
                        <a:latin typeface="+mj-lt"/>
                        <a:ea typeface="+mj-ea"/>
                        <a:cs typeface="+mj-cs"/>
                      </a:endParaRPr>
                    </a:p>
                  </a:txBody>
                  <a:tcPr marL="61718" marR="61718" marT="0" marB="0"/>
                </a:tc>
                <a:tc>
                  <a:txBody>
                    <a:bodyPr/>
                    <a:lstStyle/>
                    <a:p>
                      <a:pPr algn="just">
                        <a:lnSpc>
                          <a:spcPct val="150000"/>
                        </a:lnSpc>
                        <a:spcAft>
                          <a:spcPts val="0"/>
                        </a:spcAft>
                        <a:tabLst>
                          <a:tab pos="180340" algn="l"/>
                        </a:tabLst>
                      </a:pPr>
                      <a:r>
                        <a:rPr lang="en-GB" sz="1200" kern="1200" dirty="0"/>
                        <a:t>both methods are connected with direct communication. One should consider whether the conversation with the interlocutor can be held at any moment or it is better to set a specific time and date of the conversation, so that both parties involved will have time for preparations.</a:t>
                      </a:r>
                      <a:endParaRPr lang="pl-PL" sz="1200" kern="1200" dirty="0">
                        <a:solidFill>
                          <a:schemeClr val="tx1"/>
                        </a:solidFill>
                        <a:latin typeface="+mj-lt"/>
                        <a:ea typeface="+mj-ea"/>
                        <a:cs typeface="+mj-cs"/>
                      </a:endParaRPr>
                    </a:p>
                  </a:txBody>
                  <a:tcPr marL="61718" marR="61718" marT="0" marB="0"/>
                </a:tc>
              </a:tr>
              <a:tr h="891807">
                <a:tc>
                  <a:txBody>
                    <a:bodyPr/>
                    <a:lstStyle/>
                    <a:p>
                      <a:pPr algn="just">
                        <a:lnSpc>
                          <a:spcPct val="150000"/>
                        </a:lnSpc>
                        <a:spcAft>
                          <a:spcPts val="0"/>
                        </a:spcAft>
                        <a:tabLst>
                          <a:tab pos="180340" algn="l"/>
                        </a:tabLst>
                      </a:pPr>
                      <a:r>
                        <a:rPr lang="en-GB" sz="1200" kern="1200"/>
                        <a:t>In a group vs. one-to-one</a:t>
                      </a:r>
                      <a:endParaRPr lang="pl-PL" sz="1200" kern="1200">
                        <a:solidFill>
                          <a:schemeClr val="tx1"/>
                        </a:solidFill>
                        <a:latin typeface="+mj-lt"/>
                        <a:ea typeface="+mj-ea"/>
                        <a:cs typeface="+mj-cs"/>
                      </a:endParaRPr>
                    </a:p>
                  </a:txBody>
                  <a:tcPr marL="61718" marR="61718" marT="0" marB="0"/>
                </a:tc>
                <a:tc>
                  <a:txBody>
                    <a:bodyPr/>
                    <a:lstStyle/>
                    <a:p>
                      <a:pPr algn="just">
                        <a:lnSpc>
                          <a:spcPct val="150000"/>
                        </a:lnSpc>
                        <a:spcAft>
                          <a:spcPts val="0"/>
                        </a:spcAft>
                        <a:tabLst>
                          <a:tab pos="180340" algn="l"/>
                        </a:tabLst>
                      </a:pPr>
                      <a:r>
                        <a:rPr lang="en-GB" sz="1200" kern="1200" dirty="0"/>
                        <a:t>it is definitely better to transmit information to the whole team at one time, so that the given issue will be presented to everyone in the same way, using the same words and gestures. The one-to-one method can be used when the given information should be known only to the given person.</a:t>
                      </a:r>
                      <a:endParaRPr lang="pl-PL" sz="1200" kern="1200" dirty="0">
                        <a:solidFill>
                          <a:schemeClr val="tx1"/>
                        </a:solidFill>
                        <a:latin typeface="+mj-lt"/>
                        <a:ea typeface="+mj-ea"/>
                        <a:cs typeface="+mj-cs"/>
                      </a:endParaRPr>
                    </a:p>
                  </a:txBody>
                  <a:tcPr marL="61718" marR="61718" marT="0" marB="0"/>
                </a:tc>
              </a:tr>
            </a:tbl>
          </a:graphicData>
        </a:graphic>
      </p:graphicFrame>
    </p:spTree>
    <p:extLst>
      <p:ext uri="{BB962C8B-B14F-4D97-AF65-F5344CB8AC3E}">
        <p14:creationId xmlns:p14="http://schemas.microsoft.com/office/powerpoint/2010/main" val="1743548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506179"/>
            <a:ext cx="7139136" cy="994122"/>
          </a:xfrm>
        </p:spPr>
        <p:txBody>
          <a:bodyPr>
            <a:noAutofit/>
          </a:bodyPr>
          <a:lstStyle/>
          <a:p>
            <a:pPr lvl="0"/>
            <a:r>
              <a:rPr lang="en-GB" sz="3600" dirty="0" smtClean="0"/>
              <a:t>A FEW RULES OF COMMUNICATING AND BEHAVING</a:t>
            </a:r>
            <a:r>
              <a:rPr lang="pl-PL" sz="3600" dirty="0" smtClean="0"/>
              <a:t> </a:t>
            </a:r>
            <a:endParaRPr lang="fr-FR" sz="3600" dirty="0"/>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a:pPr>
            <a:r>
              <a:rPr lang="en-GB" dirty="0"/>
              <a:t>Get to know yourself </a:t>
            </a:r>
            <a:r>
              <a:rPr lang="en-GB" dirty="0" smtClean="0"/>
              <a:t>better</a:t>
            </a:r>
            <a:endParaRPr lang="en-GB" dirty="0"/>
          </a:p>
          <a:p>
            <a:pPr marL="514350" indent="-514350">
              <a:buFont typeface="+mj-lt"/>
              <a:buAutoNum type="arabicPeriod"/>
            </a:pPr>
            <a:r>
              <a:rPr lang="en-GB" dirty="0"/>
              <a:t>Pay attention to details</a:t>
            </a:r>
            <a:r>
              <a:rPr lang="pl-PL" dirty="0"/>
              <a:t> </a:t>
            </a:r>
            <a:endParaRPr lang="pl-PL" dirty="0" smtClean="0"/>
          </a:p>
          <a:p>
            <a:pPr marL="514350" indent="-514350">
              <a:buFont typeface="+mj-lt"/>
              <a:buAutoNum type="arabicPeriod"/>
            </a:pPr>
            <a:r>
              <a:rPr lang="en-GB" dirty="0"/>
              <a:t>Take into consideration the instability of your interlocutor’s attention</a:t>
            </a:r>
            <a:r>
              <a:rPr lang="pl-PL" dirty="0"/>
              <a:t> </a:t>
            </a:r>
            <a:endParaRPr lang="pl-PL" dirty="0" smtClean="0"/>
          </a:p>
          <a:p>
            <a:pPr marL="514350" indent="-514350">
              <a:buFont typeface="+mj-lt"/>
              <a:buAutoNum type="arabicPeriod"/>
            </a:pPr>
            <a:r>
              <a:rPr lang="en-GB" dirty="0"/>
              <a:t>Do not formulate premature opinions</a:t>
            </a:r>
            <a:r>
              <a:rPr lang="pl-PL" dirty="0"/>
              <a:t> </a:t>
            </a:r>
            <a:endParaRPr lang="pl-PL" dirty="0" smtClean="0"/>
          </a:p>
          <a:p>
            <a:pPr marL="514350" indent="-514350">
              <a:buFont typeface="+mj-lt"/>
              <a:buAutoNum type="arabicPeriod"/>
            </a:pPr>
            <a:r>
              <a:rPr lang="en-GB" dirty="0"/>
              <a:t>Be ready to admit you are wrong</a:t>
            </a:r>
            <a:r>
              <a:rPr lang="pl-PL" dirty="0"/>
              <a:t> </a:t>
            </a:r>
            <a:endParaRPr lang="pl-PL" dirty="0" smtClean="0"/>
          </a:p>
          <a:p>
            <a:pPr marL="514350" indent="-514350">
              <a:buFont typeface="+mj-lt"/>
              <a:buAutoNum type="arabicPeriod"/>
            </a:pPr>
            <a:r>
              <a:rPr lang="en-GB" dirty="0"/>
              <a:t>Pay attention to the contents and not the form of expression</a:t>
            </a:r>
            <a:r>
              <a:rPr lang="pl-PL" dirty="0"/>
              <a:t> </a:t>
            </a:r>
            <a:endParaRPr lang="pl-PL" dirty="0" smtClean="0"/>
          </a:p>
          <a:p>
            <a:pPr marL="514350" indent="-514350">
              <a:buFont typeface="+mj-lt"/>
              <a:buAutoNum type="arabicPeriod"/>
            </a:pPr>
            <a:r>
              <a:rPr lang="en-GB" dirty="0"/>
              <a:t>Take other people’s feelings into consideration</a:t>
            </a:r>
            <a:r>
              <a:rPr lang="pl-PL" dirty="0"/>
              <a:t> </a:t>
            </a:r>
            <a:endParaRPr lang="en-GB" dirty="0" smtClean="0"/>
          </a:p>
          <a:p>
            <a:pPr marL="514350" indent="-514350">
              <a:buFont typeface="+mj-lt"/>
              <a:buAutoNum type="arabicPeriod"/>
            </a:pP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30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pPr lvl="0"/>
            <a:r>
              <a:rPr lang="pl-PL" dirty="0"/>
              <a:t/>
            </a:r>
            <a:br>
              <a:rPr lang="pl-PL" dirty="0"/>
            </a:br>
            <a:endParaRPr lang="fr-FR" dirty="0"/>
          </a:p>
        </p:txBody>
      </p:sp>
      <p:sp>
        <p:nvSpPr>
          <p:cNvPr id="3" name="Espace réservé du contenu 2"/>
          <p:cNvSpPr>
            <a:spLocks noGrp="1"/>
          </p:cNvSpPr>
          <p:nvPr>
            <p:ph idx="1"/>
          </p:nvPr>
        </p:nvSpPr>
        <p:spPr/>
        <p:txBody>
          <a:bodyPr/>
          <a:lstStyle/>
          <a:p>
            <a:pPr marL="514350" lvl="0" indent="-514350">
              <a:spcBef>
                <a:spcPts val="0"/>
              </a:spcBef>
              <a:buFont typeface="+mj-lt"/>
              <a:buAutoNum type="arabicPeriod" startAt="8"/>
            </a:pPr>
            <a:r>
              <a:rPr lang="en-GB" dirty="0"/>
              <a:t>Do not ignore any questions</a:t>
            </a:r>
            <a:r>
              <a:rPr lang="pl-PL" dirty="0"/>
              <a:t> </a:t>
            </a:r>
            <a:endParaRPr lang="pl-PL" dirty="0" smtClean="0"/>
          </a:p>
          <a:p>
            <a:pPr marL="514350" lvl="0" indent="-514350">
              <a:spcBef>
                <a:spcPts val="0"/>
              </a:spcBef>
              <a:buFont typeface="+mj-lt"/>
              <a:buAutoNum type="arabicPeriod" startAt="8"/>
            </a:pPr>
            <a:r>
              <a:rPr lang="en-GB" dirty="0"/>
              <a:t>Difference of opinions can be beneficial</a:t>
            </a:r>
            <a:r>
              <a:rPr lang="pl-PL" dirty="0"/>
              <a:t> </a:t>
            </a:r>
            <a:endParaRPr lang="pl-PL" dirty="0" smtClean="0"/>
          </a:p>
          <a:p>
            <a:pPr marL="514350" lvl="0" indent="-514350">
              <a:spcBef>
                <a:spcPts val="0"/>
              </a:spcBef>
              <a:buFont typeface="+mj-lt"/>
              <a:buAutoNum type="arabicPeriod" startAt="8"/>
            </a:pPr>
            <a:r>
              <a:rPr lang="en-GB" dirty="0"/>
              <a:t>Try to assume to point of view of your opponents</a:t>
            </a:r>
            <a:r>
              <a:rPr lang="pl-PL" dirty="0"/>
              <a:t> </a:t>
            </a:r>
            <a:endParaRPr lang="pl-PL" dirty="0" smtClean="0"/>
          </a:p>
          <a:p>
            <a:pPr marL="514350" lvl="0" indent="-514350">
              <a:spcBef>
                <a:spcPts val="0"/>
              </a:spcBef>
              <a:buFont typeface="+mj-lt"/>
              <a:buAutoNum type="arabicPeriod" startAt="8"/>
            </a:pPr>
            <a:r>
              <a:rPr lang="en-GB" dirty="0"/>
              <a:t>Be careful with expressing disagreement</a:t>
            </a:r>
            <a:r>
              <a:rPr lang="pl-PL" dirty="0"/>
              <a:t> </a:t>
            </a:r>
            <a:endParaRPr lang="pl-PL" dirty="0" smtClean="0"/>
          </a:p>
          <a:p>
            <a:pPr marL="514350" lvl="0" indent="-514350">
              <a:spcBef>
                <a:spcPts val="0"/>
              </a:spcBef>
              <a:buFont typeface="+mj-lt"/>
              <a:buAutoNum type="arabicPeriod" startAt="8"/>
            </a:pPr>
            <a:r>
              <a:rPr lang="en-GB" dirty="0"/>
              <a:t>Avoid giving advice</a:t>
            </a:r>
            <a:r>
              <a:rPr lang="pl-PL" dirty="0"/>
              <a:t> </a:t>
            </a:r>
            <a:endParaRPr lang="pl-PL" dirty="0" smtClean="0"/>
          </a:p>
          <a:p>
            <a:pPr marL="514350" lvl="0" indent="-514350">
              <a:spcBef>
                <a:spcPts val="0"/>
              </a:spcBef>
              <a:buFont typeface="+mj-lt"/>
              <a:buAutoNum type="arabicPeriod" startAt="8"/>
            </a:pPr>
            <a:r>
              <a:rPr lang="en-GB" dirty="0"/>
              <a:t>Be an insightful observer</a:t>
            </a:r>
            <a:r>
              <a:rPr lang="pl-PL" dirty="0"/>
              <a:t> </a:t>
            </a:r>
            <a:endParaRPr lang="pl-PL" dirty="0" smtClean="0"/>
          </a:p>
          <a:p>
            <a:pPr marL="514350" lvl="0" indent="-514350">
              <a:spcBef>
                <a:spcPts val="0"/>
              </a:spcBef>
              <a:buFont typeface="+mj-lt"/>
              <a:buAutoNum type="arabicPeriod" startAt="8"/>
            </a:pPr>
            <a:r>
              <a:rPr lang="en-GB" dirty="0"/>
              <a:t>Speak in a clear matter-of-fact way</a:t>
            </a:r>
            <a:r>
              <a:rPr lang="pl-PL" dirty="0"/>
              <a:t> </a:t>
            </a:r>
            <a:endParaRPr lang="pl-PL" dirty="0" smtClean="0"/>
          </a:p>
          <a:p>
            <a:pPr marL="514350" lvl="0" indent="-514350">
              <a:spcBef>
                <a:spcPts val="0"/>
              </a:spcBef>
              <a:buFont typeface="+mj-lt"/>
              <a:buAutoNum type="arabicPeriod" startAt="8"/>
            </a:pPr>
            <a:r>
              <a:rPr lang="en-GB" dirty="0"/>
              <a:t>Show respect to your partner</a:t>
            </a:r>
            <a:r>
              <a:rPr lang="pl-PL" dirty="0"/>
              <a:t> </a:t>
            </a:r>
          </a:p>
          <a:p>
            <a:pPr marL="514350" lvl="0" indent="-514350">
              <a:spcBef>
                <a:spcPts val="0"/>
              </a:spcBef>
              <a:buFont typeface="+mj-lt"/>
              <a:buAutoNum type="arabicPeriod" startAt="8"/>
            </a:pPr>
            <a:endParaRPr lang="fr-FR" dirty="0" smtClean="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4949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Social</a:t>
            </a:r>
            <a:r>
              <a:rPr lang="pl-PL" dirty="0" smtClean="0"/>
              <a:t> </a:t>
            </a:r>
            <a:r>
              <a:rPr lang="pl-PL" dirty="0" err="1" smtClean="0"/>
              <a:t>Communication</a:t>
            </a:r>
            <a:r>
              <a:rPr lang="pl-PL" dirty="0" smtClean="0"/>
              <a:t> - </a:t>
            </a:r>
            <a:r>
              <a:rPr lang="pl-PL" dirty="0" err="1" smtClean="0"/>
              <a:t>definition</a:t>
            </a:r>
            <a:endParaRPr lang="pl-PL" dirty="0"/>
          </a:p>
        </p:txBody>
      </p:sp>
      <p:sp>
        <p:nvSpPr>
          <p:cNvPr id="3" name="Symbol zastępczy zawartości 2"/>
          <p:cNvSpPr>
            <a:spLocks noGrp="1"/>
          </p:cNvSpPr>
          <p:nvPr>
            <p:ph idx="1"/>
          </p:nvPr>
        </p:nvSpPr>
        <p:spPr/>
        <p:txBody>
          <a:bodyPr/>
          <a:lstStyle/>
          <a:p>
            <a:pPr algn="ctr">
              <a:buNone/>
            </a:pPr>
            <a:r>
              <a:rPr lang="en-US" dirty="0" smtClean="0"/>
              <a:t>Social communication is the creation, transformation and information flow (data communications and feedback receive) between individuals (interpersonal communication) groups and social organizations</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Social</a:t>
            </a:r>
            <a:r>
              <a:rPr lang="pl-PL" dirty="0" smtClean="0"/>
              <a:t> </a:t>
            </a:r>
            <a:r>
              <a:rPr lang="pl-PL" dirty="0" err="1" smtClean="0"/>
              <a:t>communication</a:t>
            </a:r>
            <a:r>
              <a:rPr lang="pl-PL" dirty="0" smtClean="0"/>
              <a:t> - </a:t>
            </a:r>
            <a:r>
              <a:rPr lang="pl-PL" dirty="0" err="1" smtClean="0"/>
              <a:t>types</a:t>
            </a:r>
            <a:endParaRPr lang="pl-PL" dirty="0"/>
          </a:p>
        </p:txBody>
      </p:sp>
      <p:sp>
        <p:nvSpPr>
          <p:cNvPr id="3" name="Symbol zastępczy zawartości 2"/>
          <p:cNvSpPr>
            <a:spLocks noGrp="1"/>
          </p:cNvSpPr>
          <p:nvPr>
            <p:ph idx="1"/>
          </p:nvPr>
        </p:nvSpPr>
        <p:spPr/>
        <p:txBody>
          <a:bodyPr/>
          <a:lstStyle/>
          <a:p>
            <a:r>
              <a:rPr lang="pl-PL" dirty="0" err="1" smtClean="0"/>
              <a:t>Horizontal</a:t>
            </a:r>
            <a:r>
              <a:rPr lang="pl-PL" dirty="0" smtClean="0"/>
              <a:t> and </a:t>
            </a:r>
            <a:r>
              <a:rPr lang="pl-PL" dirty="0" err="1" smtClean="0"/>
              <a:t>vertical</a:t>
            </a:r>
            <a:endParaRPr lang="pl-PL" dirty="0" smtClean="0"/>
          </a:p>
          <a:p>
            <a:r>
              <a:rPr lang="pl-PL" dirty="0" err="1" smtClean="0"/>
              <a:t>Verbal</a:t>
            </a:r>
            <a:r>
              <a:rPr lang="pl-PL" dirty="0" smtClean="0"/>
              <a:t> and non – </a:t>
            </a:r>
            <a:r>
              <a:rPr lang="pl-PL" dirty="0" err="1" smtClean="0"/>
              <a:t>verbal</a:t>
            </a:r>
            <a:endParaRPr lang="pl-PL" dirty="0" smtClean="0"/>
          </a:p>
          <a:p>
            <a:r>
              <a:rPr lang="pl-PL" dirty="0" err="1" smtClean="0"/>
              <a:t>Formal</a:t>
            </a:r>
            <a:r>
              <a:rPr lang="pl-PL" dirty="0" smtClean="0"/>
              <a:t> and </a:t>
            </a:r>
            <a:r>
              <a:rPr lang="pl-PL" dirty="0" err="1" smtClean="0"/>
              <a:t>informal</a:t>
            </a:r>
            <a:endParaRPr lang="pl-PL" dirty="0" smtClean="0"/>
          </a:p>
          <a:p>
            <a:r>
              <a:rPr lang="pl-PL" dirty="0" err="1" smtClean="0"/>
              <a:t>Intentional</a:t>
            </a:r>
            <a:r>
              <a:rPr lang="pl-PL" dirty="0" smtClean="0"/>
              <a:t> and </a:t>
            </a:r>
            <a:r>
              <a:rPr lang="pl-PL" dirty="0" err="1" smtClean="0"/>
              <a:t>unintentional</a:t>
            </a:r>
            <a:endParaRPr lang="pl-PL" dirty="0" smtClean="0"/>
          </a:p>
          <a:p>
            <a:r>
              <a:rPr lang="pl-PL" dirty="0" err="1" smtClean="0"/>
              <a:t>Centralized</a:t>
            </a:r>
            <a:r>
              <a:rPr lang="pl-PL" dirty="0" smtClean="0"/>
              <a:t> and not </a:t>
            </a:r>
            <a:r>
              <a:rPr lang="pl-PL" dirty="0" err="1" smtClean="0"/>
              <a:t>centralized</a:t>
            </a:r>
            <a:endParaRPr lang="pl-PL" dirty="0" smtClean="0"/>
          </a:p>
          <a:p>
            <a:r>
              <a:rPr lang="pl-PL" dirty="0" err="1" smtClean="0"/>
              <a:t>Personal</a:t>
            </a:r>
            <a:r>
              <a:rPr lang="pl-PL" dirty="0" smtClean="0"/>
              <a:t> and </a:t>
            </a:r>
            <a:r>
              <a:rPr lang="pl-PL" dirty="0" err="1" smtClean="0"/>
              <a:t>impersonal</a:t>
            </a:r>
            <a:endParaRPr lang="pl-PL" dirty="0" smtClean="0"/>
          </a:p>
          <a:p>
            <a:pPr>
              <a:buNone/>
            </a:pPr>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8229600" cy="778098"/>
          </a:xfrm>
        </p:spPr>
        <p:txBody>
          <a:bodyPr>
            <a:normAutofit/>
          </a:bodyPr>
          <a:lstStyle/>
          <a:p>
            <a:r>
              <a:rPr lang="pl-PL" dirty="0" err="1" smtClean="0"/>
              <a:t>Social</a:t>
            </a:r>
            <a:r>
              <a:rPr lang="pl-PL" dirty="0" smtClean="0"/>
              <a:t> </a:t>
            </a:r>
            <a:r>
              <a:rPr lang="pl-PL" dirty="0" err="1" smtClean="0"/>
              <a:t>communication</a:t>
            </a:r>
            <a:r>
              <a:rPr lang="pl-PL" dirty="0" smtClean="0"/>
              <a:t> - </a:t>
            </a:r>
            <a:r>
              <a:rPr lang="pl-PL" dirty="0" err="1" smtClean="0"/>
              <a:t>axioms</a:t>
            </a:r>
            <a:endParaRPr lang="pl-PL" dirty="0"/>
          </a:p>
        </p:txBody>
      </p:sp>
      <p:sp>
        <p:nvSpPr>
          <p:cNvPr id="3" name="Symbol zastępczy zawartości 2"/>
          <p:cNvSpPr>
            <a:spLocks noGrp="1"/>
          </p:cNvSpPr>
          <p:nvPr>
            <p:ph idx="1"/>
          </p:nvPr>
        </p:nvSpPr>
        <p:spPr>
          <a:xfrm>
            <a:off x="179512" y="908720"/>
            <a:ext cx="8579296" cy="5760640"/>
          </a:xfrm>
        </p:spPr>
        <p:txBody>
          <a:bodyPr>
            <a:normAutofit lnSpcReduction="10000"/>
          </a:bodyPr>
          <a:lstStyle/>
          <a:p>
            <a:r>
              <a:rPr lang="pl-PL" dirty="0" err="1" smtClean="0"/>
              <a:t>Each</a:t>
            </a:r>
            <a:r>
              <a:rPr lang="pl-PL" dirty="0" smtClean="0"/>
              <a:t> </a:t>
            </a:r>
            <a:r>
              <a:rPr lang="pl-PL" dirty="0" err="1" smtClean="0"/>
              <a:t>human</a:t>
            </a:r>
            <a:r>
              <a:rPr lang="pl-PL" dirty="0" smtClean="0"/>
              <a:t> </a:t>
            </a:r>
            <a:r>
              <a:rPr lang="pl-PL" dirty="0" err="1" smtClean="0"/>
              <a:t>behavior</a:t>
            </a:r>
            <a:r>
              <a:rPr lang="pl-PL" dirty="0" smtClean="0"/>
              <a:t> </a:t>
            </a:r>
            <a:r>
              <a:rPr lang="pl-PL" dirty="0" err="1" smtClean="0"/>
              <a:t>is</a:t>
            </a:r>
            <a:r>
              <a:rPr lang="pl-PL" dirty="0" smtClean="0"/>
              <a:t> </a:t>
            </a:r>
            <a:r>
              <a:rPr lang="pl-PL" dirty="0" err="1" smtClean="0"/>
              <a:t>important</a:t>
            </a:r>
            <a:r>
              <a:rPr lang="pl-PL" dirty="0" smtClean="0"/>
              <a:t> for </a:t>
            </a:r>
            <a:r>
              <a:rPr lang="pl-PL" dirty="0" err="1" smtClean="0"/>
              <a:t>the</a:t>
            </a:r>
            <a:r>
              <a:rPr lang="pl-PL" dirty="0" smtClean="0"/>
              <a:t> </a:t>
            </a:r>
            <a:r>
              <a:rPr lang="pl-PL" dirty="0" err="1" smtClean="0"/>
              <a:t>process</a:t>
            </a:r>
            <a:r>
              <a:rPr lang="pl-PL" dirty="0" smtClean="0"/>
              <a:t> of </a:t>
            </a:r>
            <a:r>
              <a:rPr lang="pl-PL" dirty="0" err="1" smtClean="0"/>
              <a:t>social</a:t>
            </a:r>
            <a:r>
              <a:rPr lang="pl-PL" dirty="0" smtClean="0"/>
              <a:t> </a:t>
            </a:r>
            <a:r>
              <a:rPr lang="pl-PL" dirty="0" err="1" smtClean="0"/>
              <a:t>communication</a:t>
            </a:r>
            <a:endParaRPr lang="pl-PL" dirty="0" smtClean="0"/>
          </a:p>
          <a:p>
            <a:r>
              <a:rPr lang="pl-PL" dirty="0" smtClean="0"/>
              <a:t>In </a:t>
            </a:r>
            <a:r>
              <a:rPr lang="pl-PL" dirty="0" err="1" smtClean="0"/>
              <a:t>each</a:t>
            </a:r>
            <a:r>
              <a:rPr lang="pl-PL" dirty="0" smtClean="0"/>
              <a:t> </a:t>
            </a:r>
            <a:r>
              <a:rPr lang="pl-PL" dirty="0" err="1" smtClean="0"/>
              <a:t>message</a:t>
            </a:r>
            <a:r>
              <a:rPr lang="pl-PL" dirty="0" smtClean="0"/>
              <a:t>, </a:t>
            </a:r>
            <a:r>
              <a:rPr lang="pl-PL" dirty="0" err="1" smtClean="0"/>
              <a:t>you</a:t>
            </a:r>
            <a:r>
              <a:rPr lang="pl-PL" dirty="0" smtClean="0"/>
              <a:t> </a:t>
            </a:r>
            <a:r>
              <a:rPr lang="pl-PL" dirty="0" err="1" smtClean="0"/>
              <a:t>can</a:t>
            </a:r>
            <a:r>
              <a:rPr lang="pl-PL" dirty="0" smtClean="0"/>
              <a:t> </a:t>
            </a:r>
            <a:r>
              <a:rPr lang="pl-PL" dirty="0" err="1" smtClean="0"/>
              <a:t>extract</a:t>
            </a:r>
            <a:r>
              <a:rPr lang="pl-PL" dirty="0" smtClean="0"/>
              <a:t> </a:t>
            </a:r>
            <a:r>
              <a:rPr lang="pl-PL" dirty="0" err="1" smtClean="0"/>
              <a:t>the</a:t>
            </a:r>
            <a:r>
              <a:rPr lang="pl-PL" dirty="0" smtClean="0"/>
              <a:t> </a:t>
            </a:r>
            <a:r>
              <a:rPr lang="pl-PL" dirty="0" err="1" smtClean="0"/>
              <a:t>material</a:t>
            </a:r>
            <a:r>
              <a:rPr lang="pl-PL" dirty="0" smtClean="0"/>
              <a:t> </a:t>
            </a:r>
            <a:r>
              <a:rPr lang="pl-PL" dirty="0" err="1" smtClean="0"/>
              <a:t>relational</a:t>
            </a:r>
            <a:r>
              <a:rPr lang="pl-PL" dirty="0" smtClean="0"/>
              <a:t> </a:t>
            </a:r>
            <a:r>
              <a:rPr lang="pl-PL" dirty="0" err="1" smtClean="0"/>
              <a:t>level</a:t>
            </a:r>
            <a:endParaRPr lang="pl-PL" dirty="0" smtClean="0"/>
          </a:p>
          <a:p>
            <a:r>
              <a:rPr lang="pl-PL" dirty="0" err="1" smtClean="0"/>
              <a:t>The</a:t>
            </a:r>
            <a:r>
              <a:rPr lang="pl-PL" dirty="0" smtClean="0"/>
              <a:t> essence of </a:t>
            </a:r>
            <a:r>
              <a:rPr lang="pl-PL" dirty="0" err="1" smtClean="0"/>
              <a:t>the</a:t>
            </a:r>
            <a:r>
              <a:rPr lang="pl-PL" dirty="0" smtClean="0"/>
              <a:t> </a:t>
            </a:r>
            <a:r>
              <a:rPr lang="pl-PL" dirty="0" err="1" smtClean="0"/>
              <a:t>relationship</a:t>
            </a:r>
            <a:r>
              <a:rPr lang="pl-PL" dirty="0" smtClean="0"/>
              <a:t> </a:t>
            </a:r>
            <a:r>
              <a:rPr lang="pl-PL" dirty="0" err="1" smtClean="0"/>
              <a:t>between</a:t>
            </a:r>
            <a:r>
              <a:rPr lang="pl-PL" dirty="0" smtClean="0"/>
              <a:t> </a:t>
            </a:r>
            <a:r>
              <a:rPr lang="pl-PL" dirty="0" err="1" smtClean="0"/>
              <a:t>communicating</a:t>
            </a:r>
            <a:r>
              <a:rPr lang="pl-PL" dirty="0" smtClean="0"/>
              <a:t> </a:t>
            </a:r>
            <a:r>
              <a:rPr lang="pl-PL" dirty="0" err="1" smtClean="0"/>
              <a:t>sides</a:t>
            </a:r>
            <a:r>
              <a:rPr lang="pl-PL" dirty="0" smtClean="0"/>
              <a:t> </a:t>
            </a:r>
            <a:r>
              <a:rPr lang="pl-PL" dirty="0" err="1" smtClean="0"/>
              <a:t>is</a:t>
            </a:r>
            <a:r>
              <a:rPr lang="pl-PL" dirty="0" smtClean="0"/>
              <a:t> a </a:t>
            </a:r>
            <a:r>
              <a:rPr lang="pl-PL" dirty="0" err="1" smtClean="0"/>
              <a:t>constant</a:t>
            </a:r>
            <a:r>
              <a:rPr lang="pl-PL" dirty="0" smtClean="0"/>
              <a:t> </a:t>
            </a:r>
            <a:r>
              <a:rPr lang="pl-PL" dirty="0" err="1" smtClean="0"/>
              <a:t>exchange</a:t>
            </a:r>
            <a:r>
              <a:rPr lang="pl-PL" dirty="0" smtClean="0"/>
              <a:t> of </a:t>
            </a:r>
            <a:r>
              <a:rPr lang="pl-PL" dirty="0" err="1" smtClean="0"/>
              <a:t>roles</a:t>
            </a:r>
            <a:r>
              <a:rPr lang="pl-PL" dirty="0" smtClean="0"/>
              <a:t> </a:t>
            </a:r>
            <a:r>
              <a:rPr lang="pl-PL" dirty="0" err="1" smtClean="0"/>
              <a:t>between</a:t>
            </a:r>
            <a:r>
              <a:rPr lang="pl-PL" dirty="0" smtClean="0"/>
              <a:t> </a:t>
            </a:r>
            <a:r>
              <a:rPr lang="pl-PL" dirty="0" err="1" smtClean="0"/>
              <a:t>sender</a:t>
            </a:r>
            <a:r>
              <a:rPr lang="pl-PL" dirty="0" smtClean="0"/>
              <a:t> and </a:t>
            </a:r>
            <a:r>
              <a:rPr lang="pl-PL" dirty="0" err="1" smtClean="0"/>
              <a:t>receiver</a:t>
            </a:r>
            <a:endParaRPr lang="pl-PL" dirty="0" smtClean="0"/>
          </a:p>
          <a:p>
            <a:pPr lvl="0"/>
            <a:r>
              <a:rPr lang="pl-PL" dirty="0" err="1" smtClean="0"/>
              <a:t>Communication</a:t>
            </a:r>
            <a:r>
              <a:rPr lang="pl-PL" dirty="0" smtClean="0"/>
              <a:t> </a:t>
            </a:r>
            <a:r>
              <a:rPr lang="pl-PL" dirty="0" err="1" smtClean="0"/>
              <a:t>between</a:t>
            </a:r>
            <a:r>
              <a:rPr lang="pl-PL" dirty="0" smtClean="0"/>
              <a:t> </a:t>
            </a:r>
            <a:r>
              <a:rPr lang="pl-PL" dirty="0" err="1" smtClean="0"/>
              <a:t>people</a:t>
            </a:r>
            <a:r>
              <a:rPr lang="pl-PL" dirty="0" smtClean="0"/>
              <a:t> </a:t>
            </a:r>
            <a:r>
              <a:rPr lang="pl-PL" dirty="0" err="1" smtClean="0"/>
              <a:t>can</a:t>
            </a:r>
            <a:r>
              <a:rPr lang="pl-PL" dirty="0" smtClean="0"/>
              <a:t> be </a:t>
            </a:r>
            <a:r>
              <a:rPr lang="pl-PL" dirty="0" err="1" smtClean="0"/>
              <a:t>verbal</a:t>
            </a:r>
            <a:r>
              <a:rPr lang="pl-PL" dirty="0" smtClean="0"/>
              <a:t> and </a:t>
            </a:r>
            <a:r>
              <a:rPr lang="pl-PL" dirty="0" err="1" smtClean="0"/>
              <a:t>non-verbal</a:t>
            </a:r>
            <a:endParaRPr lang="pl-PL" dirty="0" smtClean="0"/>
          </a:p>
          <a:p>
            <a:pPr lvl="0"/>
            <a:r>
              <a:rPr lang="pl-PL" dirty="0" smtClean="0"/>
              <a:t>In </a:t>
            </a:r>
            <a:r>
              <a:rPr lang="pl-PL" dirty="0" err="1" smtClean="0"/>
              <a:t>the</a:t>
            </a:r>
            <a:r>
              <a:rPr lang="pl-PL" dirty="0" smtClean="0"/>
              <a:t> </a:t>
            </a:r>
            <a:r>
              <a:rPr lang="pl-PL" dirty="0" err="1" smtClean="0"/>
              <a:t>social</a:t>
            </a:r>
            <a:r>
              <a:rPr lang="pl-PL" dirty="0" smtClean="0"/>
              <a:t> </a:t>
            </a:r>
            <a:r>
              <a:rPr lang="pl-PL" dirty="0" err="1" smtClean="0"/>
              <a:t>communication</a:t>
            </a:r>
            <a:r>
              <a:rPr lang="pl-PL" dirty="0" smtClean="0"/>
              <a:t> </a:t>
            </a:r>
            <a:r>
              <a:rPr lang="pl-PL" dirty="0" err="1" smtClean="0"/>
              <a:t>all</a:t>
            </a:r>
            <a:r>
              <a:rPr lang="pl-PL" dirty="0" smtClean="0"/>
              <a:t> </a:t>
            </a:r>
            <a:r>
              <a:rPr lang="pl-PL" dirty="0" err="1" smtClean="0"/>
              <a:t>interactions</a:t>
            </a:r>
            <a:r>
              <a:rPr lang="pl-PL" dirty="0" smtClean="0"/>
              <a:t> </a:t>
            </a:r>
            <a:r>
              <a:rPr lang="pl-PL" dirty="0" err="1" smtClean="0"/>
              <a:t>between</a:t>
            </a:r>
            <a:r>
              <a:rPr lang="pl-PL" dirty="0" smtClean="0"/>
              <a:t> </a:t>
            </a:r>
            <a:r>
              <a:rPr lang="pl-PL" dirty="0" err="1" smtClean="0"/>
              <a:t>individuals</a:t>
            </a:r>
            <a:r>
              <a:rPr lang="pl-PL" dirty="0" smtClean="0"/>
              <a:t> </a:t>
            </a:r>
            <a:r>
              <a:rPr lang="pl-PL" dirty="0" err="1" smtClean="0"/>
              <a:t>are</a:t>
            </a:r>
            <a:r>
              <a:rPr lang="pl-PL" dirty="0" smtClean="0"/>
              <a:t> </a:t>
            </a:r>
            <a:r>
              <a:rPr lang="pl-PL" dirty="0" err="1" smtClean="0"/>
              <a:t>mutually</a:t>
            </a:r>
            <a:r>
              <a:rPr lang="pl-PL" dirty="0" smtClean="0"/>
              <a:t> </a:t>
            </a:r>
            <a:r>
              <a:rPr lang="pl-PL" dirty="0" err="1" smtClean="0"/>
              <a:t>complementary</a:t>
            </a:r>
            <a:endParaRPr lang="pl-PL" dirty="0" smtClean="0"/>
          </a:p>
          <a:p>
            <a:pPr lvl="0"/>
            <a:endParaRPr lang="pl-PL" dirty="0" smtClean="0"/>
          </a:p>
          <a:p>
            <a:endParaRPr lang="pl-PL" dirty="0" smtClean="0"/>
          </a:p>
          <a:p>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Social</a:t>
            </a:r>
            <a:r>
              <a:rPr lang="pl-PL" dirty="0" smtClean="0"/>
              <a:t> </a:t>
            </a:r>
            <a:r>
              <a:rPr lang="pl-PL" dirty="0" err="1" smtClean="0"/>
              <a:t>communication</a:t>
            </a:r>
            <a:r>
              <a:rPr lang="pl-PL" dirty="0" smtClean="0"/>
              <a:t> - </a:t>
            </a:r>
            <a:r>
              <a:rPr lang="pl-PL" dirty="0" err="1" smtClean="0"/>
              <a:t>theories</a:t>
            </a:r>
            <a:endParaRPr lang="pl-PL" dirty="0"/>
          </a:p>
        </p:txBody>
      </p:sp>
      <p:sp>
        <p:nvSpPr>
          <p:cNvPr id="3" name="Symbol zastępczy zawartości 2"/>
          <p:cNvSpPr>
            <a:spLocks noGrp="1"/>
          </p:cNvSpPr>
          <p:nvPr>
            <p:ph idx="1"/>
          </p:nvPr>
        </p:nvSpPr>
        <p:spPr>
          <a:xfrm>
            <a:off x="251520" y="1600200"/>
            <a:ext cx="8435280" cy="4525963"/>
          </a:xfrm>
        </p:spPr>
        <p:txBody>
          <a:bodyPr>
            <a:normAutofit/>
          </a:bodyPr>
          <a:lstStyle/>
          <a:p>
            <a:r>
              <a:rPr lang="pl-PL" dirty="0" smtClean="0"/>
              <a:t>Model of  </a:t>
            </a:r>
            <a:r>
              <a:rPr lang="pl-PL" dirty="0" err="1" smtClean="0"/>
              <a:t>Shannon</a:t>
            </a:r>
            <a:endParaRPr lang="pl-PL" dirty="0" smtClean="0"/>
          </a:p>
          <a:p>
            <a:r>
              <a:rPr lang="pl-PL" dirty="0" smtClean="0"/>
              <a:t>Model of  </a:t>
            </a:r>
            <a:r>
              <a:rPr lang="pl-PL" dirty="0" err="1" smtClean="0"/>
              <a:t>Laswell</a:t>
            </a:r>
            <a:endParaRPr lang="pl-PL" dirty="0" smtClean="0"/>
          </a:p>
          <a:p>
            <a:r>
              <a:rPr lang="pl-PL" dirty="0" smtClean="0"/>
              <a:t>Model  of Schramm </a:t>
            </a:r>
          </a:p>
          <a:p>
            <a:r>
              <a:rPr lang="pl-PL" dirty="0" smtClean="0"/>
              <a:t>Model of Schramm - </a:t>
            </a:r>
            <a:r>
              <a:rPr lang="pl-PL" dirty="0" err="1" smtClean="0"/>
              <a:t>Osgood</a:t>
            </a:r>
            <a:endParaRPr lang="pl-PL" dirty="0" smtClean="0"/>
          </a:p>
          <a:p>
            <a:r>
              <a:rPr lang="pl-PL" dirty="0" smtClean="0"/>
              <a:t>Model of Jakobson </a:t>
            </a:r>
          </a:p>
          <a:p>
            <a:r>
              <a:rPr lang="pl-PL" dirty="0" smtClean="0"/>
              <a:t>Model of </a:t>
            </a:r>
            <a:r>
              <a:rPr lang="pl-PL" dirty="0" err="1" smtClean="0"/>
              <a:t>Gudykunst</a:t>
            </a:r>
            <a:r>
              <a:rPr lang="pl-PL" dirty="0" smtClean="0"/>
              <a:t> and Kim</a:t>
            </a:r>
          </a:p>
          <a:p>
            <a:r>
              <a:rPr lang="pl-PL" dirty="0" smtClean="0"/>
              <a:t>Model of </a:t>
            </a:r>
            <a:r>
              <a:rPr lang="pl-PL" dirty="0" err="1" smtClean="0"/>
              <a:t>Bowman</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476672"/>
            <a:ext cx="6491064" cy="1023629"/>
          </a:xfrm>
        </p:spPr>
        <p:txBody>
          <a:bodyPr>
            <a:normAutofit fontScale="90000"/>
          </a:bodyPr>
          <a:lstStyle/>
          <a:p>
            <a:pPr lvl="0"/>
            <a:r>
              <a:rPr lang="en-US" dirty="0" smtClean="0"/>
              <a:t>THE ESSENCE OF COMMUNICATION</a:t>
            </a:r>
            <a:r>
              <a:rPr lang="pl-PL" dirty="0"/>
              <a:t/>
            </a:r>
            <a:br>
              <a:rPr lang="pl-PL" dirty="0"/>
            </a:br>
            <a:endParaRPr lang="fr-FR" dirty="0"/>
          </a:p>
        </p:txBody>
      </p:sp>
      <p:sp>
        <p:nvSpPr>
          <p:cNvPr id="3" name="Espace réservé du contenu 2"/>
          <p:cNvSpPr>
            <a:spLocks noGrp="1"/>
          </p:cNvSpPr>
          <p:nvPr>
            <p:ph idx="1"/>
          </p:nvPr>
        </p:nvSpPr>
        <p:spPr/>
        <p:txBody>
          <a:bodyPr/>
          <a:lstStyle/>
          <a:p>
            <a:r>
              <a:rPr lang="en-GB" dirty="0"/>
              <a:t>Proper and effective communication plays a very crucial role in interpersonal contacts</a:t>
            </a:r>
            <a:r>
              <a:rPr lang="pl-PL" dirty="0"/>
              <a:t> </a:t>
            </a:r>
            <a:endParaRPr lang="pl-PL" dirty="0" smtClean="0"/>
          </a:p>
          <a:p>
            <a:r>
              <a:rPr lang="pl-PL" dirty="0" err="1"/>
              <a:t>C</a:t>
            </a:r>
            <a:r>
              <a:rPr lang="pl-PL" dirty="0" err="1" smtClean="0"/>
              <a:t>ommunication</a:t>
            </a:r>
            <a:r>
              <a:rPr lang="pl-PL" dirty="0" smtClean="0"/>
              <a:t> </a:t>
            </a:r>
            <a:r>
              <a:rPr lang="pl-PL" dirty="0" err="1"/>
              <a:t>is</a:t>
            </a:r>
            <a:r>
              <a:rPr lang="pl-PL" dirty="0"/>
              <a:t> </a:t>
            </a:r>
            <a:r>
              <a:rPr lang="pl-PL" dirty="0" err="1"/>
              <a:t>an</a:t>
            </a:r>
            <a:r>
              <a:rPr lang="pl-PL" dirty="0"/>
              <a:t> </a:t>
            </a:r>
            <a:r>
              <a:rPr lang="pl-PL" dirty="0" err="1"/>
              <a:t>important</a:t>
            </a:r>
            <a:r>
              <a:rPr lang="pl-PL" dirty="0"/>
              <a:t> life </a:t>
            </a:r>
            <a:r>
              <a:rPr lang="pl-PL" dirty="0" err="1"/>
              <a:t>skill</a:t>
            </a:r>
            <a:r>
              <a:rPr lang="pl-PL" dirty="0"/>
              <a:t> </a:t>
            </a:r>
            <a:r>
              <a:rPr lang="pl-PL" dirty="0" err="1"/>
              <a:t>that</a:t>
            </a:r>
            <a:r>
              <a:rPr lang="pl-PL" dirty="0"/>
              <a:t> </a:t>
            </a:r>
            <a:r>
              <a:rPr lang="pl-PL" dirty="0" err="1"/>
              <a:t>enables</a:t>
            </a:r>
            <a:r>
              <a:rPr lang="pl-PL" dirty="0"/>
              <a:t> </a:t>
            </a:r>
            <a:r>
              <a:rPr lang="pl-PL" dirty="0" err="1"/>
              <a:t>us</a:t>
            </a:r>
            <a:r>
              <a:rPr lang="pl-PL" dirty="0"/>
              <a:t> to </a:t>
            </a:r>
            <a:r>
              <a:rPr lang="pl-PL" dirty="0" err="1"/>
              <a:t>better</a:t>
            </a:r>
            <a:r>
              <a:rPr lang="pl-PL" dirty="0"/>
              <a:t> </a:t>
            </a:r>
            <a:r>
              <a:rPr lang="pl-PL" dirty="0" err="1"/>
              <a:t>understand</a:t>
            </a:r>
            <a:r>
              <a:rPr lang="pl-PL" dirty="0"/>
              <a:t> and </a:t>
            </a:r>
            <a:r>
              <a:rPr lang="pl-PL" dirty="0" err="1"/>
              <a:t>connect</a:t>
            </a:r>
            <a:r>
              <a:rPr lang="pl-PL" dirty="0"/>
              <a:t> with the </a:t>
            </a:r>
            <a:r>
              <a:rPr lang="pl-PL" dirty="0" err="1"/>
              <a:t>people</a:t>
            </a:r>
            <a:r>
              <a:rPr lang="pl-PL" dirty="0"/>
              <a:t> </a:t>
            </a:r>
            <a:r>
              <a:rPr lang="pl-PL" dirty="0" err="1"/>
              <a:t>around</a:t>
            </a:r>
            <a:r>
              <a:rPr lang="pl-PL" dirty="0"/>
              <a:t> </a:t>
            </a:r>
            <a:r>
              <a:rPr lang="pl-PL" dirty="0" err="1"/>
              <a:t>us</a:t>
            </a:r>
            <a:r>
              <a:rPr lang="pl-PL" dirty="0"/>
              <a:t> </a:t>
            </a: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Mass </a:t>
            </a:r>
            <a:r>
              <a:rPr lang="pl-PL" dirty="0" err="1" smtClean="0"/>
              <a:t>communication</a:t>
            </a:r>
            <a:r>
              <a:rPr lang="pl-PL" dirty="0" smtClean="0"/>
              <a:t> - </a:t>
            </a:r>
            <a:r>
              <a:rPr lang="pl-PL" dirty="0" err="1" smtClean="0"/>
              <a:t>definition</a:t>
            </a:r>
            <a:endParaRPr lang="pl-PL" dirty="0"/>
          </a:p>
        </p:txBody>
      </p:sp>
      <p:sp>
        <p:nvSpPr>
          <p:cNvPr id="3" name="Symbol zastępczy zawartości 2"/>
          <p:cNvSpPr>
            <a:spLocks noGrp="1"/>
          </p:cNvSpPr>
          <p:nvPr>
            <p:ph idx="1"/>
          </p:nvPr>
        </p:nvSpPr>
        <p:spPr/>
        <p:txBody>
          <a:bodyPr/>
          <a:lstStyle/>
          <a:p>
            <a:pPr algn="ctr">
              <a:buNone/>
            </a:pPr>
            <a:endParaRPr lang="pl-PL" dirty="0" smtClean="0"/>
          </a:p>
          <a:p>
            <a:pPr algn="ctr">
              <a:buNone/>
            </a:pPr>
            <a:r>
              <a:rPr lang="pl-PL" dirty="0" smtClean="0"/>
              <a:t>Mass </a:t>
            </a:r>
            <a:r>
              <a:rPr lang="pl-PL" dirty="0" err="1" smtClean="0"/>
              <a:t>communication</a:t>
            </a:r>
            <a:r>
              <a:rPr lang="pl-PL" dirty="0" smtClean="0"/>
              <a:t>  </a:t>
            </a:r>
            <a:r>
              <a:rPr lang="pl-PL" dirty="0" err="1" smtClean="0"/>
              <a:t>is</a:t>
            </a:r>
            <a:r>
              <a:rPr lang="pl-PL" dirty="0" smtClean="0"/>
              <a:t> </a:t>
            </a:r>
            <a:r>
              <a:rPr lang="pl-PL" dirty="0" err="1" smtClean="0"/>
              <a:t>organized</a:t>
            </a:r>
            <a:r>
              <a:rPr lang="pl-PL" dirty="0" smtClean="0"/>
              <a:t> and </a:t>
            </a:r>
            <a:r>
              <a:rPr lang="pl-PL" dirty="0" err="1" smtClean="0"/>
              <a:t>impersonal</a:t>
            </a:r>
            <a:r>
              <a:rPr lang="pl-PL" dirty="0" smtClean="0"/>
              <a:t> form of </a:t>
            </a:r>
            <a:r>
              <a:rPr lang="pl-PL" dirty="0" err="1" smtClean="0"/>
              <a:t>communication</a:t>
            </a:r>
            <a:r>
              <a:rPr lang="pl-PL" dirty="0" smtClean="0"/>
              <a:t>, </a:t>
            </a:r>
            <a:r>
              <a:rPr lang="pl-PL" dirty="0" err="1" smtClean="0"/>
              <a:t>through</a:t>
            </a:r>
            <a:r>
              <a:rPr lang="pl-PL" dirty="0" smtClean="0"/>
              <a:t> </a:t>
            </a:r>
            <a:r>
              <a:rPr lang="pl-PL" dirty="0" err="1" smtClean="0"/>
              <a:t>which</a:t>
            </a:r>
            <a:r>
              <a:rPr lang="pl-PL" dirty="0" smtClean="0"/>
              <a:t> </a:t>
            </a:r>
            <a:r>
              <a:rPr lang="pl-PL" dirty="0" err="1" smtClean="0"/>
              <a:t>information</a:t>
            </a:r>
            <a:r>
              <a:rPr lang="pl-PL" dirty="0" smtClean="0"/>
              <a:t> media </a:t>
            </a:r>
            <a:r>
              <a:rPr lang="pl-PL" dirty="0" err="1" smtClean="0"/>
              <a:t>outlet</a:t>
            </a:r>
            <a:r>
              <a:rPr lang="pl-PL" dirty="0" smtClean="0"/>
              <a:t> </a:t>
            </a:r>
            <a:r>
              <a:rPr lang="pl-PL" dirty="0" err="1" smtClean="0"/>
              <a:t>(pres</a:t>
            </a:r>
            <a:r>
              <a:rPr lang="pl-PL" dirty="0" smtClean="0"/>
              <a:t>s, </a:t>
            </a:r>
            <a:r>
              <a:rPr lang="pl-PL" dirty="0" err="1" smtClean="0"/>
              <a:t>internet</a:t>
            </a:r>
            <a:r>
              <a:rPr lang="pl-PL" dirty="0" smtClean="0"/>
              <a:t>, TV), </a:t>
            </a:r>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Social</a:t>
            </a:r>
            <a:r>
              <a:rPr lang="pl-PL" dirty="0" smtClean="0"/>
              <a:t> </a:t>
            </a:r>
            <a:r>
              <a:rPr lang="pl-PL" dirty="0" err="1" smtClean="0"/>
              <a:t>communication</a:t>
            </a:r>
            <a:r>
              <a:rPr lang="pl-PL" dirty="0" smtClean="0"/>
              <a:t> - </a:t>
            </a:r>
            <a:r>
              <a:rPr lang="pl-PL" dirty="0" err="1" smtClean="0"/>
              <a:t>mediation</a:t>
            </a:r>
            <a:endParaRPr lang="pl-PL" dirty="0"/>
          </a:p>
        </p:txBody>
      </p:sp>
      <p:sp>
        <p:nvSpPr>
          <p:cNvPr id="3" name="Symbol zastępczy zawartości 2"/>
          <p:cNvSpPr>
            <a:spLocks noGrp="1"/>
          </p:cNvSpPr>
          <p:nvPr>
            <p:ph idx="1"/>
          </p:nvPr>
        </p:nvSpPr>
        <p:spPr/>
        <p:txBody>
          <a:bodyPr/>
          <a:lstStyle/>
          <a:p>
            <a:pPr algn="ctr">
              <a:buNone/>
            </a:pPr>
            <a:r>
              <a:rPr lang="en-US" dirty="0" smtClean="0"/>
              <a:t>Mediation is an important and integral tool to conduct negotiations. It is a structured process in which an impartial mediator helps communicate people involved in the dispute, to enable them better understand and achieve solutions acceptable for both sides to improve their relations in the future</a:t>
            </a:r>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8229600" cy="706090"/>
          </a:xfrm>
        </p:spPr>
        <p:txBody>
          <a:bodyPr>
            <a:normAutofit fontScale="90000"/>
          </a:bodyPr>
          <a:lstStyle/>
          <a:p>
            <a:r>
              <a:rPr lang="pl-PL" dirty="0" err="1" smtClean="0"/>
              <a:t>Mediation</a:t>
            </a:r>
            <a:r>
              <a:rPr lang="pl-PL" dirty="0" smtClean="0"/>
              <a:t> - </a:t>
            </a:r>
            <a:r>
              <a:rPr lang="pl-PL" dirty="0" err="1" smtClean="0"/>
              <a:t>procedure</a:t>
            </a:r>
            <a:endParaRPr lang="pl-PL" dirty="0"/>
          </a:p>
        </p:txBody>
      </p:sp>
      <p:sp>
        <p:nvSpPr>
          <p:cNvPr id="3" name="Symbol zastępczy zawartości 2"/>
          <p:cNvSpPr>
            <a:spLocks noGrp="1"/>
          </p:cNvSpPr>
          <p:nvPr>
            <p:ph idx="1"/>
          </p:nvPr>
        </p:nvSpPr>
        <p:spPr>
          <a:xfrm>
            <a:off x="179512" y="836712"/>
            <a:ext cx="8712968" cy="5760640"/>
          </a:xfrm>
        </p:spPr>
        <p:txBody>
          <a:bodyPr>
            <a:normAutofit fontScale="85000" lnSpcReduction="20000"/>
          </a:bodyPr>
          <a:lstStyle/>
          <a:p>
            <a:endParaRPr lang="pl-PL" dirty="0" smtClean="0"/>
          </a:p>
          <a:p>
            <a:r>
              <a:rPr lang="pl-PL" dirty="0" smtClean="0"/>
              <a:t>E</a:t>
            </a:r>
            <a:r>
              <a:rPr lang="en-US" dirty="0" err="1" smtClean="0"/>
              <a:t>stablishment</a:t>
            </a:r>
            <a:r>
              <a:rPr lang="en-US" dirty="0" smtClean="0"/>
              <a:t> of mutual relations between sides of the dispute </a:t>
            </a:r>
            <a:endParaRPr lang="pl-PL" dirty="0" smtClean="0"/>
          </a:p>
          <a:p>
            <a:r>
              <a:rPr lang="pl-PL" dirty="0" smtClean="0"/>
              <a:t>T</a:t>
            </a:r>
            <a:r>
              <a:rPr lang="en-US" dirty="0" smtClean="0"/>
              <a:t>he choice of strategy of negotiations </a:t>
            </a:r>
            <a:endParaRPr lang="pl-PL" dirty="0" smtClean="0"/>
          </a:p>
          <a:p>
            <a:r>
              <a:rPr lang="pl-PL" dirty="0" smtClean="0"/>
              <a:t>C</a:t>
            </a:r>
            <a:r>
              <a:rPr lang="en-US" dirty="0" err="1" smtClean="0"/>
              <a:t>ollection</a:t>
            </a:r>
            <a:r>
              <a:rPr lang="en-US" dirty="0" smtClean="0"/>
              <a:t> and analysis the information sources </a:t>
            </a:r>
            <a:endParaRPr lang="pl-PL" dirty="0" smtClean="0"/>
          </a:p>
          <a:p>
            <a:r>
              <a:rPr lang="pl-PL" dirty="0" smtClean="0"/>
              <a:t>C</a:t>
            </a:r>
            <a:r>
              <a:rPr lang="en-US" dirty="0" err="1" smtClean="0"/>
              <a:t>reate</a:t>
            </a:r>
            <a:r>
              <a:rPr lang="en-US" dirty="0" smtClean="0"/>
              <a:t> the negotiation plan </a:t>
            </a:r>
            <a:endParaRPr lang="pl-PL" dirty="0" smtClean="0"/>
          </a:p>
          <a:p>
            <a:r>
              <a:rPr lang="pl-PL" dirty="0" smtClean="0"/>
              <a:t>B</a:t>
            </a:r>
            <a:r>
              <a:rPr lang="en-US" dirty="0" err="1" smtClean="0"/>
              <a:t>uilding</a:t>
            </a:r>
            <a:r>
              <a:rPr lang="en-US" dirty="0" smtClean="0"/>
              <a:t> a climate of trust and cooperation </a:t>
            </a:r>
            <a:endParaRPr lang="pl-PL" dirty="0" smtClean="0"/>
          </a:p>
          <a:p>
            <a:r>
              <a:rPr lang="pl-PL" dirty="0" smtClean="0"/>
              <a:t>I</a:t>
            </a:r>
            <a:r>
              <a:rPr lang="en-US" dirty="0" err="1" smtClean="0"/>
              <a:t>nitiation</a:t>
            </a:r>
            <a:r>
              <a:rPr lang="en-US" dirty="0" smtClean="0"/>
              <a:t> of mediation </a:t>
            </a:r>
            <a:endParaRPr lang="pl-PL" dirty="0" smtClean="0"/>
          </a:p>
          <a:p>
            <a:r>
              <a:rPr lang="pl-PL" dirty="0" smtClean="0"/>
              <a:t>D</a:t>
            </a:r>
            <a:r>
              <a:rPr lang="en-US" dirty="0" err="1" smtClean="0"/>
              <a:t>efine</a:t>
            </a:r>
            <a:r>
              <a:rPr lang="en-US" dirty="0" smtClean="0"/>
              <a:t> the dispute and determine the treatment plan </a:t>
            </a:r>
            <a:endParaRPr lang="pl-PL" dirty="0" smtClean="0"/>
          </a:p>
          <a:p>
            <a:r>
              <a:rPr lang="pl-PL" dirty="0" smtClean="0"/>
              <a:t>F</a:t>
            </a:r>
            <a:r>
              <a:rPr lang="en-US" dirty="0" err="1" smtClean="0"/>
              <a:t>inding</a:t>
            </a:r>
            <a:r>
              <a:rPr lang="en-US" dirty="0" smtClean="0"/>
              <a:t> the hidden sides’ interests </a:t>
            </a:r>
            <a:endParaRPr lang="pl-PL" dirty="0" smtClean="0"/>
          </a:p>
          <a:p>
            <a:r>
              <a:rPr lang="pl-PL" dirty="0" smtClean="0"/>
              <a:t>D</a:t>
            </a:r>
            <a:r>
              <a:rPr lang="en-US" dirty="0" err="1" smtClean="0"/>
              <a:t>iagnosis</a:t>
            </a:r>
            <a:r>
              <a:rPr lang="en-US" dirty="0" smtClean="0"/>
              <a:t> the variants of agreement </a:t>
            </a:r>
            <a:endParaRPr lang="pl-PL" dirty="0" smtClean="0"/>
          </a:p>
          <a:p>
            <a:r>
              <a:rPr lang="en-US" dirty="0" smtClean="0"/>
              <a:t>Assessment of possible solutions </a:t>
            </a:r>
            <a:endParaRPr lang="pl-PL" dirty="0" smtClean="0"/>
          </a:p>
          <a:p>
            <a:r>
              <a:rPr lang="pl-PL" dirty="0" smtClean="0"/>
              <a:t>F</a:t>
            </a:r>
            <a:r>
              <a:rPr lang="en-US" dirty="0" err="1" smtClean="0"/>
              <a:t>inal</a:t>
            </a:r>
            <a:r>
              <a:rPr lang="en-US" dirty="0" smtClean="0"/>
              <a:t> negotiations </a:t>
            </a:r>
            <a:endParaRPr lang="pl-PL" dirty="0" smtClean="0"/>
          </a:p>
          <a:p>
            <a:r>
              <a:rPr lang="pl-PL" dirty="0" smtClean="0"/>
              <a:t>A</a:t>
            </a:r>
            <a:r>
              <a:rPr lang="en-US" dirty="0" smtClean="0"/>
              <a:t> formal agreement between the parties </a:t>
            </a:r>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t>Case</a:t>
            </a:r>
            <a:r>
              <a:rPr lang="pl-PL" dirty="0" smtClean="0"/>
              <a:t> </a:t>
            </a:r>
            <a:r>
              <a:rPr lang="pl-PL" dirty="0" err="1" smtClean="0"/>
              <a:t>study</a:t>
            </a:r>
            <a:r>
              <a:rPr lang="pl-PL" dirty="0" smtClean="0"/>
              <a:t> 1- </a:t>
            </a:r>
            <a:r>
              <a:rPr lang="pl-PL" dirty="0" err="1" smtClean="0"/>
              <a:t>The</a:t>
            </a:r>
            <a:r>
              <a:rPr lang="pl-PL" dirty="0" smtClean="0"/>
              <a:t> </a:t>
            </a:r>
            <a:r>
              <a:rPr lang="pl-PL" dirty="0" err="1" smtClean="0"/>
              <a:t>Social</a:t>
            </a:r>
            <a:r>
              <a:rPr lang="pl-PL" dirty="0" smtClean="0"/>
              <a:t> </a:t>
            </a:r>
            <a:r>
              <a:rPr lang="pl-PL" dirty="0" err="1" smtClean="0"/>
              <a:t>Communication</a:t>
            </a:r>
            <a:r>
              <a:rPr lang="pl-PL" dirty="0" smtClean="0"/>
              <a:t> </a:t>
            </a:r>
            <a:r>
              <a:rPr lang="pl-PL" dirty="0" err="1" smtClean="0"/>
              <a:t>Foundation</a:t>
            </a:r>
            <a:r>
              <a:rPr lang="pl-PL" dirty="0" smtClean="0"/>
              <a:t> - </a:t>
            </a:r>
            <a:r>
              <a:rPr lang="pl-PL" dirty="0" err="1" smtClean="0"/>
              <a:t>mission</a:t>
            </a:r>
            <a:endParaRPr lang="pl-PL" dirty="0"/>
          </a:p>
        </p:txBody>
      </p:sp>
      <p:sp>
        <p:nvSpPr>
          <p:cNvPr id="3" name="Symbol zastępczy zawartości 2"/>
          <p:cNvSpPr>
            <a:spLocks noGrp="1"/>
          </p:cNvSpPr>
          <p:nvPr>
            <p:ph idx="1"/>
          </p:nvPr>
        </p:nvSpPr>
        <p:spPr/>
        <p:txBody>
          <a:bodyPr/>
          <a:lstStyle/>
          <a:p>
            <a:pPr algn="ctr">
              <a:buNone/>
            </a:pPr>
            <a:r>
              <a:rPr lang="pl-PL" dirty="0" err="1" smtClean="0"/>
              <a:t>The</a:t>
            </a:r>
            <a:r>
              <a:rPr lang="pl-PL" dirty="0" smtClean="0"/>
              <a:t> </a:t>
            </a:r>
            <a:r>
              <a:rPr lang="pl-PL" dirty="0" err="1" smtClean="0"/>
              <a:t>mission</a:t>
            </a:r>
            <a:r>
              <a:rPr lang="pl-PL" dirty="0" smtClean="0"/>
              <a:t> </a:t>
            </a:r>
            <a:r>
              <a:rPr lang="pl-PL" dirty="0" err="1" smtClean="0"/>
              <a:t>is</a:t>
            </a:r>
            <a:r>
              <a:rPr lang="pl-PL" dirty="0" smtClean="0"/>
              <a:t> </a:t>
            </a:r>
            <a:r>
              <a:rPr lang="pl-PL" dirty="0" err="1" smtClean="0"/>
              <a:t>implementing</a:t>
            </a:r>
            <a:r>
              <a:rPr lang="pl-PL" dirty="0" smtClean="0"/>
              <a:t> </a:t>
            </a:r>
            <a:r>
              <a:rPr lang="pl-PL" dirty="0" err="1" smtClean="0"/>
              <a:t>good</a:t>
            </a:r>
            <a:r>
              <a:rPr lang="pl-PL" dirty="0" smtClean="0"/>
              <a:t> and </a:t>
            </a:r>
            <a:r>
              <a:rPr lang="pl-PL" dirty="0" err="1" smtClean="0"/>
              <a:t>responsible</a:t>
            </a:r>
            <a:r>
              <a:rPr lang="pl-PL" dirty="0" smtClean="0"/>
              <a:t> </a:t>
            </a:r>
            <a:r>
              <a:rPr lang="pl-PL" dirty="0" err="1" smtClean="0"/>
              <a:t>communication</a:t>
            </a:r>
            <a:r>
              <a:rPr lang="pl-PL" dirty="0" smtClean="0"/>
              <a:t> as a </a:t>
            </a:r>
            <a:r>
              <a:rPr lang="pl-PL" dirty="0" err="1" smtClean="0"/>
              <a:t>basic</a:t>
            </a:r>
            <a:r>
              <a:rPr lang="pl-PL" dirty="0" smtClean="0"/>
              <a:t> </a:t>
            </a:r>
            <a:r>
              <a:rPr lang="pl-PL" dirty="0" err="1" smtClean="0"/>
              <a:t>condition</a:t>
            </a:r>
            <a:r>
              <a:rPr lang="pl-PL" dirty="0" smtClean="0"/>
              <a:t> of </a:t>
            </a:r>
            <a:r>
              <a:rPr lang="pl-PL" dirty="0" err="1" smtClean="0"/>
              <a:t>the</a:t>
            </a:r>
            <a:r>
              <a:rPr lang="pl-PL" dirty="0" smtClean="0"/>
              <a:t> </a:t>
            </a:r>
            <a:r>
              <a:rPr lang="pl-PL" dirty="0" err="1" smtClean="0"/>
              <a:t>consent</a:t>
            </a:r>
            <a:r>
              <a:rPr lang="pl-PL" dirty="0" smtClean="0"/>
              <a:t>, </a:t>
            </a:r>
            <a:r>
              <a:rPr lang="pl-PL" dirty="0" err="1" smtClean="0"/>
              <a:t>cooperation</a:t>
            </a:r>
            <a:r>
              <a:rPr lang="pl-PL" dirty="0" smtClean="0"/>
              <a:t> and </a:t>
            </a:r>
            <a:r>
              <a:rPr lang="pl-PL" dirty="0" err="1" smtClean="0"/>
              <a:t>understanding</a:t>
            </a:r>
            <a:r>
              <a:rPr lang="pl-PL" dirty="0" smtClean="0"/>
              <a:t> </a:t>
            </a:r>
            <a:r>
              <a:rPr lang="pl-PL" dirty="0" err="1" smtClean="0"/>
              <a:t>necessary</a:t>
            </a:r>
            <a:r>
              <a:rPr lang="pl-PL" dirty="0" smtClean="0"/>
              <a:t> for </a:t>
            </a:r>
            <a:r>
              <a:rPr lang="pl-PL" dirty="0" err="1" smtClean="0"/>
              <a:t>the</a:t>
            </a:r>
            <a:r>
              <a:rPr lang="pl-PL" dirty="0" smtClean="0"/>
              <a:t> development of </a:t>
            </a:r>
            <a:r>
              <a:rPr lang="pl-PL" dirty="0" err="1" smtClean="0"/>
              <a:t>civil</a:t>
            </a:r>
            <a:r>
              <a:rPr lang="pl-PL" dirty="0" smtClean="0"/>
              <a:t> </a:t>
            </a:r>
            <a:r>
              <a:rPr lang="pl-PL" dirty="0" err="1" smtClean="0"/>
              <a:t>society</a:t>
            </a:r>
            <a:endParaRPr lang="pl-PL"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noAutofit/>
          </a:bodyPr>
          <a:lstStyle/>
          <a:p>
            <a:r>
              <a:rPr lang="pl-PL" sz="3600" dirty="0" err="1" smtClean="0"/>
              <a:t>Case</a:t>
            </a:r>
            <a:r>
              <a:rPr lang="pl-PL" sz="3600" dirty="0" smtClean="0"/>
              <a:t> </a:t>
            </a:r>
            <a:r>
              <a:rPr lang="pl-PL" sz="3600" dirty="0" err="1" smtClean="0"/>
              <a:t>study</a:t>
            </a:r>
            <a:r>
              <a:rPr lang="pl-PL" sz="3600" dirty="0" smtClean="0"/>
              <a:t> 1- </a:t>
            </a:r>
            <a:r>
              <a:rPr lang="pl-PL" sz="3600" dirty="0" err="1" smtClean="0"/>
              <a:t>The</a:t>
            </a:r>
            <a:r>
              <a:rPr lang="pl-PL" sz="3600" dirty="0" smtClean="0"/>
              <a:t> </a:t>
            </a:r>
            <a:r>
              <a:rPr lang="pl-PL" sz="3600" dirty="0" err="1" smtClean="0"/>
              <a:t>Social</a:t>
            </a:r>
            <a:r>
              <a:rPr lang="pl-PL" sz="3600" dirty="0" smtClean="0"/>
              <a:t> </a:t>
            </a:r>
            <a:r>
              <a:rPr lang="pl-PL" sz="3600" dirty="0" err="1" smtClean="0"/>
              <a:t>Communication</a:t>
            </a:r>
            <a:r>
              <a:rPr lang="pl-PL" sz="3600" dirty="0" smtClean="0"/>
              <a:t> </a:t>
            </a:r>
            <a:r>
              <a:rPr lang="pl-PL" sz="3600" dirty="0" err="1" smtClean="0"/>
              <a:t>Foundation</a:t>
            </a:r>
            <a:r>
              <a:rPr lang="pl-PL" sz="3600" dirty="0" smtClean="0"/>
              <a:t> - </a:t>
            </a:r>
            <a:r>
              <a:rPr lang="pl-PL" sz="3600" dirty="0" err="1" smtClean="0"/>
              <a:t>programms</a:t>
            </a:r>
            <a:endParaRPr lang="pl-PL" sz="3600" dirty="0"/>
          </a:p>
        </p:txBody>
      </p:sp>
      <p:sp>
        <p:nvSpPr>
          <p:cNvPr id="3" name="Symbol zastępczy zawartości 2"/>
          <p:cNvSpPr>
            <a:spLocks noGrp="1"/>
          </p:cNvSpPr>
          <p:nvPr>
            <p:ph idx="1"/>
          </p:nvPr>
        </p:nvSpPr>
        <p:spPr/>
        <p:txBody>
          <a:bodyPr>
            <a:normAutofit/>
          </a:bodyPr>
          <a:lstStyle/>
          <a:p>
            <a:pPr lvl="0"/>
            <a:r>
              <a:rPr lang="pl-PL" dirty="0" smtClean="0"/>
              <a:t>Portal </a:t>
            </a:r>
            <a:r>
              <a:rPr lang="pl-PL" dirty="0" err="1" smtClean="0"/>
              <a:t>KampanieSpoleczne.pl</a:t>
            </a:r>
            <a:endParaRPr lang="pl-PL" dirty="0" smtClean="0"/>
          </a:p>
          <a:p>
            <a:pPr lvl="0"/>
            <a:r>
              <a:rPr lang="pl-PL" dirty="0" err="1" smtClean="0"/>
              <a:t>Competition</a:t>
            </a:r>
            <a:r>
              <a:rPr lang="pl-PL" dirty="0" smtClean="0"/>
              <a:t> </a:t>
            </a:r>
            <a:r>
              <a:rPr lang="pl-PL" dirty="0" err="1" smtClean="0"/>
              <a:t>Social</a:t>
            </a:r>
            <a:r>
              <a:rPr lang="pl-PL" dirty="0" smtClean="0"/>
              <a:t> </a:t>
            </a:r>
            <a:r>
              <a:rPr lang="pl-PL" dirty="0" err="1" smtClean="0"/>
              <a:t>Campaign</a:t>
            </a:r>
            <a:r>
              <a:rPr lang="pl-PL" dirty="0" smtClean="0"/>
              <a:t> of </a:t>
            </a:r>
            <a:r>
              <a:rPr lang="pl-PL" dirty="0" err="1" smtClean="0"/>
              <a:t>the</a:t>
            </a:r>
            <a:r>
              <a:rPr lang="pl-PL" dirty="0" smtClean="0"/>
              <a:t> </a:t>
            </a:r>
            <a:r>
              <a:rPr lang="pl-PL" dirty="0" err="1" smtClean="0"/>
              <a:t>Year</a:t>
            </a:r>
            <a:endParaRPr lang="pl-PL" dirty="0" smtClean="0"/>
          </a:p>
          <a:p>
            <a:pPr lvl="0"/>
            <a:r>
              <a:rPr lang="pl-PL" dirty="0" err="1" smtClean="0"/>
              <a:t>The</a:t>
            </a:r>
            <a:r>
              <a:rPr lang="pl-PL" dirty="0" smtClean="0"/>
              <a:t> Financial </a:t>
            </a:r>
            <a:r>
              <a:rPr lang="pl-PL" dirty="0" err="1" smtClean="0"/>
              <a:t>Education</a:t>
            </a:r>
            <a:r>
              <a:rPr lang="pl-PL" dirty="0" smtClean="0"/>
              <a:t> and Consumer</a:t>
            </a:r>
          </a:p>
          <a:p>
            <a:pPr lvl="0"/>
            <a:r>
              <a:rPr lang="pl-PL" dirty="0" smtClean="0"/>
              <a:t>Program </a:t>
            </a:r>
            <a:r>
              <a:rPr lang="pl-PL" dirty="0" err="1" smtClean="0"/>
              <a:t>Being</a:t>
            </a:r>
            <a:r>
              <a:rPr lang="pl-PL" dirty="0" smtClean="0"/>
              <a:t> a </a:t>
            </a:r>
            <a:r>
              <a:rPr lang="pl-PL" dirty="0" err="1" smtClean="0"/>
              <a:t>Parent</a:t>
            </a:r>
            <a:endParaRPr lang="pl-PL" dirty="0" smtClean="0"/>
          </a:p>
          <a:p>
            <a:pPr lvl="0"/>
            <a:r>
              <a:rPr lang="pl-PL" dirty="0" err="1" smtClean="0"/>
              <a:t>Anti-Corruption</a:t>
            </a:r>
            <a:r>
              <a:rPr lang="pl-PL" dirty="0" smtClean="0"/>
              <a:t> Program</a:t>
            </a:r>
          </a:p>
          <a:p>
            <a:endParaRPr lang="pl-PL"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600" dirty="0" err="1" smtClean="0"/>
              <a:t>Case</a:t>
            </a:r>
            <a:r>
              <a:rPr lang="pl-PL" sz="3600" dirty="0" smtClean="0"/>
              <a:t> </a:t>
            </a:r>
            <a:r>
              <a:rPr lang="pl-PL" sz="3600" dirty="0" err="1" smtClean="0"/>
              <a:t>study</a:t>
            </a:r>
            <a:r>
              <a:rPr lang="pl-PL" sz="3600" dirty="0" smtClean="0"/>
              <a:t> 1- </a:t>
            </a:r>
            <a:r>
              <a:rPr lang="pl-PL" sz="3600" dirty="0" err="1" smtClean="0"/>
              <a:t>The</a:t>
            </a:r>
            <a:r>
              <a:rPr lang="pl-PL" sz="3600" dirty="0" smtClean="0"/>
              <a:t> </a:t>
            </a:r>
            <a:r>
              <a:rPr lang="pl-PL" sz="3600" dirty="0" err="1" smtClean="0"/>
              <a:t>Social</a:t>
            </a:r>
            <a:r>
              <a:rPr lang="pl-PL" sz="3600" dirty="0" smtClean="0"/>
              <a:t> </a:t>
            </a:r>
            <a:r>
              <a:rPr lang="pl-PL" sz="3600" dirty="0" err="1" smtClean="0"/>
              <a:t>Communication</a:t>
            </a:r>
            <a:r>
              <a:rPr lang="pl-PL" sz="3600" dirty="0" smtClean="0"/>
              <a:t> </a:t>
            </a:r>
            <a:r>
              <a:rPr lang="pl-PL" sz="3600" dirty="0" err="1" smtClean="0"/>
              <a:t>Foundation</a:t>
            </a:r>
            <a:r>
              <a:rPr lang="pl-PL" sz="3600" dirty="0" smtClean="0"/>
              <a:t> –</a:t>
            </a:r>
            <a:r>
              <a:rPr lang="pl-PL" sz="3600" dirty="0" err="1" smtClean="0"/>
              <a:t>basic</a:t>
            </a:r>
            <a:r>
              <a:rPr lang="pl-PL" sz="3600" dirty="0" smtClean="0"/>
              <a:t> </a:t>
            </a:r>
            <a:r>
              <a:rPr lang="pl-PL" sz="3600" dirty="0" err="1" smtClean="0"/>
              <a:t>rules</a:t>
            </a:r>
            <a:endParaRPr lang="pl-PL" sz="3600" dirty="0"/>
          </a:p>
        </p:txBody>
      </p:sp>
      <p:sp>
        <p:nvSpPr>
          <p:cNvPr id="3" name="Symbol zastępczy zawartości 2"/>
          <p:cNvSpPr>
            <a:spLocks noGrp="1"/>
          </p:cNvSpPr>
          <p:nvPr>
            <p:ph idx="1"/>
          </p:nvPr>
        </p:nvSpPr>
        <p:spPr/>
        <p:txBody>
          <a:bodyPr>
            <a:normAutofit fontScale="92500"/>
          </a:bodyPr>
          <a:lstStyle/>
          <a:p>
            <a:r>
              <a:rPr lang="pl-PL" dirty="0" err="1" smtClean="0"/>
              <a:t>Dialogue</a:t>
            </a:r>
            <a:r>
              <a:rPr lang="pl-PL" dirty="0" smtClean="0"/>
              <a:t> - </a:t>
            </a:r>
            <a:r>
              <a:rPr lang="pl-PL" dirty="0" err="1" smtClean="0"/>
              <a:t>openness</a:t>
            </a:r>
            <a:r>
              <a:rPr lang="pl-PL" dirty="0" smtClean="0"/>
              <a:t> and </a:t>
            </a:r>
            <a:r>
              <a:rPr lang="pl-PL" dirty="0" err="1" smtClean="0"/>
              <a:t>willingness</a:t>
            </a:r>
            <a:r>
              <a:rPr lang="pl-PL" dirty="0" smtClean="0"/>
              <a:t> to </a:t>
            </a:r>
            <a:r>
              <a:rPr lang="pl-PL" dirty="0" err="1" smtClean="0"/>
              <a:t>understand</a:t>
            </a:r>
            <a:r>
              <a:rPr lang="pl-PL" dirty="0" smtClean="0"/>
              <a:t> </a:t>
            </a:r>
            <a:r>
              <a:rPr lang="pl-PL" dirty="0" err="1" smtClean="0"/>
              <a:t>the</a:t>
            </a:r>
            <a:r>
              <a:rPr lang="pl-PL" dirty="0" smtClean="0"/>
              <a:t> </a:t>
            </a:r>
            <a:r>
              <a:rPr lang="pl-PL" dirty="0" err="1" smtClean="0"/>
              <a:t>attitudes</a:t>
            </a:r>
            <a:r>
              <a:rPr lang="pl-PL" dirty="0" smtClean="0"/>
              <a:t> and </a:t>
            </a:r>
            <a:r>
              <a:rPr lang="pl-PL" dirty="0" err="1" smtClean="0"/>
              <a:t>values</a:t>
            </a:r>
            <a:r>
              <a:rPr lang="pl-PL" dirty="0" smtClean="0"/>
              <a:t> of </a:t>
            </a:r>
            <a:r>
              <a:rPr lang="pl-PL" dirty="0" err="1" smtClean="0"/>
              <a:t>the</a:t>
            </a:r>
            <a:r>
              <a:rPr lang="pl-PL" dirty="0" smtClean="0"/>
              <a:t> </a:t>
            </a:r>
            <a:r>
              <a:rPr lang="pl-PL" dirty="0" err="1" smtClean="0"/>
              <a:t>beneficiaries</a:t>
            </a:r>
            <a:r>
              <a:rPr lang="pl-PL" dirty="0" smtClean="0"/>
              <a:t> of </a:t>
            </a:r>
            <a:r>
              <a:rPr lang="pl-PL" dirty="0" err="1" smtClean="0"/>
              <a:t>the</a:t>
            </a:r>
            <a:r>
              <a:rPr lang="pl-PL" dirty="0" smtClean="0"/>
              <a:t> </a:t>
            </a:r>
            <a:r>
              <a:rPr lang="pl-PL" dirty="0" err="1" smtClean="0"/>
              <a:t>project</a:t>
            </a:r>
            <a:r>
              <a:rPr lang="pl-PL" dirty="0" smtClean="0"/>
              <a:t>, </a:t>
            </a:r>
            <a:r>
              <a:rPr lang="pl-PL" dirty="0" err="1" smtClean="0"/>
              <a:t>combined</a:t>
            </a:r>
            <a:r>
              <a:rPr lang="pl-PL" dirty="0" smtClean="0"/>
              <a:t> </a:t>
            </a:r>
            <a:r>
              <a:rPr lang="pl-PL" dirty="0" err="1" smtClean="0"/>
              <a:t>with</a:t>
            </a:r>
            <a:r>
              <a:rPr lang="pl-PL" dirty="0" smtClean="0"/>
              <a:t> </a:t>
            </a:r>
            <a:r>
              <a:rPr lang="pl-PL" dirty="0" err="1" smtClean="0"/>
              <a:t>the</a:t>
            </a:r>
            <a:r>
              <a:rPr lang="pl-PL" dirty="0" smtClean="0"/>
              <a:t> </a:t>
            </a:r>
            <a:r>
              <a:rPr lang="pl-PL" dirty="0" err="1" smtClean="0"/>
              <a:t>recognition</a:t>
            </a:r>
            <a:r>
              <a:rPr lang="pl-PL" dirty="0" smtClean="0"/>
              <a:t> of </a:t>
            </a:r>
            <a:r>
              <a:rPr lang="pl-PL" dirty="0" err="1" smtClean="0"/>
              <a:t>their</a:t>
            </a:r>
            <a:r>
              <a:rPr lang="pl-PL" dirty="0" smtClean="0"/>
              <a:t> </a:t>
            </a:r>
            <a:r>
              <a:rPr lang="pl-PL" dirty="0" err="1" smtClean="0"/>
              <a:t>subjectivity</a:t>
            </a:r>
            <a:endParaRPr lang="pl-PL" dirty="0" smtClean="0"/>
          </a:p>
          <a:p>
            <a:r>
              <a:rPr lang="pl-PL" dirty="0" smtClean="0"/>
              <a:t> </a:t>
            </a:r>
            <a:r>
              <a:rPr lang="pl-PL" dirty="0" err="1" smtClean="0"/>
              <a:t>cooperation</a:t>
            </a:r>
            <a:r>
              <a:rPr lang="pl-PL" dirty="0" smtClean="0"/>
              <a:t> - </a:t>
            </a:r>
            <a:r>
              <a:rPr lang="pl-PL" dirty="0" err="1" smtClean="0"/>
              <a:t>ready</a:t>
            </a:r>
            <a:r>
              <a:rPr lang="pl-PL" dirty="0" smtClean="0"/>
              <a:t> to </a:t>
            </a:r>
            <a:r>
              <a:rPr lang="pl-PL" dirty="0" err="1" smtClean="0"/>
              <a:t>build</a:t>
            </a:r>
            <a:r>
              <a:rPr lang="pl-PL" dirty="0" smtClean="0"/>
              <a:t> </a:t>
            </a:r>
            <a:r>
              <a:rPr lang="pl-PL" dirty="0" err="1" smtClean="0"/>
              <a:t>in</a:t>
            </a:r>
            <a:r>
              <a:rPr lang="pl-PL" dirty="0" smtClean="0"/>
              <a:t> </a:t>
            </a:r>
            <a:r>
              <a:rPr lang="pl-PL" dirty="0" err="1" smtClean="0"/>
              <a:t>the</a:t>
            </a:r>
            <a:r>
              <a:rPr lang="pl-PL" dirty="0" smtClean="0"/>
              <a:t> </a:t>
            </a:r>
            <a:r>
              <a:rPr lang="pl-PL" dirty="0" err="1" smtClean="0"/>
              <a:t>course</a:t>
            </a:r>
            <a:r>
              <a:rPr lang="pl-PL" dirty="0" smtClean="0"/>
              <a:t> of </a:t>
            </a:r>
            <a:r>
              <a:rPr lang="pl-PL" dirty="0" err="1" smtClean="0"/>
              <a:t>the</a:t>
            </a:r>
            <a:r>
              <a:rPr lang="pl-PL" dirty="0" smtClean="0"/>
              <a:t> </a:t>
            </a:r>
            <a:r>
              <a:rPr lang="pl-PL" dirty="0" err="1" smtClean="0"/>
              <a:t>campaign</a:t>
            </a:r>
            <a:r>
              <a:rPr lang="pl-PL" dirty="0" smtClean="0"/>
              <a:t>, </a:t>
            </a:r>
            <a:r>
              <a:rPr lang="pl-PL" dirty="0" err="1" smtClean="0"/>
              <a:t>broad</a:t>
            </a:r>
            <a:r>
              <a:rPr lang="pl-PL" dirty="0" smtClean="0"/>
              <a:t> </a:t>
            </a:r>
            <a:r>
              <a:rPr lang="pl-PL" dirty="0" err="1" smtClean="0"/>
              <a:t>coalitions</a:t>
            </a:r>
            <a:r>
              <a:rPr lang="pl-PL" dirty="0" smtClean="0"/>
              <a:t> </a:t>
            </a:r>
            <a:r>
              <a:rPr lang="pl-PL" dirty="0" err="1" smtClean="0"/>
              <a:t>between</a:t>
            </a:r>
            <a:r>
              <a:rPr lang="pl-PL" dirty="0" smtClean="0"/>
              <a:t> </a:t>
            </a:r>
            <a:r>
              <a:rPr lang="pl-PL" dirty="0" err="1" smtClean="0"/>
              <a:t>different</a:t>
            </a:r>
            <a:r>
              <a:rPr lang="pl-PL" dirty="0" smtClean="0"/>
              <a:t> </a:t>
            </a:r>
            <a:r>
              <a:rPr lang="pl-PL" dirty="0" err="1" smtClean="0"/>
              <a:t>actors</a:t>
            </a:r>
            <a:endParaRPr lang="pl-PL" dirty="0" smtClean="0"/>
          </a:p>
          <a:p>
            <a:r>
              <a:rPr lang="pl-PL" dirty="0" err="1" smtClean="0"/>
              <a:t>Responsibility</a:t>
            </a:r>
            <a:r>
              <a:rPr lang="pl-PL" dirty="0" smtClean="0"/>
              <a:t> - </a:t>
            </a:r>
            <a:r>
              <a:rPr lang="pl-PL" dirty="0" err="1" smtClean="0"/>
              <a:t>awareness</a:t>
            </a:r>
            <a:r>
              <a:rPr lang="pl-PL" dirty="0" smtClean="0"/>
              <a:t> of </a:t>
            </a:r>
            <a:r>
              <a:rPr lang="pl-PL" dirty="0" err="1" smtClean="0"/>
              <a:t>the</a:t>
            </a:r>
            <a:r>
              <a:rPr lang="pl-PL" dirty="0" smtClean="0"/>
              <a:t> </a:t>
            </a:r>
            <a:r>
              <a:rPr lang="pl-PL" dirty="0" err="1" smtClean="0"/>
              <a:t>consequences</a:t>
            </a:r>
            <a:r>
              <a:rPr lang="pl-PL" dirty="0" smtClean="0"/>
              <a:t> - </a:t>
            </a:r>
            <a:r>
              <a:rPr lang="pl-PL" dirty="0" err="1" smtClean="0"/>
              <a:t>including</a:t>
            </a:r>
            <a:r>
              <a:rPr lang="pl-PL" dirty="0" smtClean="0"/>
              <a:t> </a:t>
            </a:r>
            <a:r>
              <a:rPr lang="pl-PL" dirty="0" err="1" smtClean="0"/>
              <a:t>those</a:t>
            </a:r>
            <a:r>
              <a:rPr lang="pl-PL" dirty="0" smtClean="0"/>
              <a:t> </a:t>
            </a:r>
            <a:r>
              <a:rPr lang="pl-PL" dirty="0" err="1" smtClean="0"/>
              <a:t>negative</a:t>
            </a:r>
            <a:r>
              <a:rPr lang="pl-PL" dirty="0" smtClean="0"/>
              <a:t> - </a:t>
            </a:r>
            <a:r>
              <a:rPr lang="pl-PL" dirty="0" err="1" smtClean="0"/>
              <a:t>its</a:t>
            </a:r>
            <a:r>
              <a:rPr lang="pl-PL" dirty="0" smtClean="0"/>
              <a:t> </a:t>
            </a:r>
            <a:r>
              <a:rPr lang="pl-PL" dirty="0" err="1" smtClean="0"/>
              <a:t>own</a:t>
            </a:r>
            <a:r>
              <a:rPr lang="pl-PL" dirty="0" smtClean="0"/>
              <a:t> </a:t>
            </a:r>
            <a:r>
              <a:rPr lang="pl-PL" dirty="0" err="1" smtClean="0"/>
              <a:t>actions</a:t>
            </a:r>
            <a:endParaRPr lang="pl-PL" dirty="0" smtClean="0"/>
          </a:p>
          <a:p>
            <a:endParaRPr lang="pl-P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dirty="0" err="1" smtClean="0"/>
              <a:t>Case</a:t>
            </a:r>
            <a:r>
              <a:rPr lang="pl-PL" sz="2800" dirty="0" smtClean="0"/>
              <a:t> </a:t>
            </a:r>
            <a:r>
              <a:rPr lang="pl-PL" sz="2800" dirty="0" err="1" smtClean="0"/>
              <a:t>study</a:t>
            </a:r>
            <a:r>
              <a:rPr lang="pl-PL" sz="2800" dirty="0" smtClean="0"/>
              <a:t> 2 - </a:t>
            </a:r>
            <a:r>
              <a:rPr lang="pl-PL" sz="2800" dirty="0" err="1" smtClean="0"/>
              <a:t>Social</a:t>
            </a:r>
            <a:r>
              <a:rPr lang="pl-PL" sz="2800" dirty="0" smtClean="0"/>
              <a:t> </a:t>
            </a:r>
            <a:r>
              <a:rPr lang="pl-PL" sz="2800" dirty="0" err="1" smtClean="0"/>
              <a:t>communication</a:t>
            </a:r>
            <a:r>
              <a:rPr lang="pl-PL" sz="2800" dirty="0" smtClean="0"/>
              <a:t> </a:t>
            </a:r>
            <a:r>
              <a:rPr lang="pl-PL" sz="2800" dirty="0" err="1" smtClean="0"/>
              <a:t>through</a:t>
            </a:r>
            <a:r>
              <a:rPr lang="pl-PL" sz="2800" dirty="0" smtClean="0"/>
              <a:t> </a:t>
            </a:r>
            <a:r>
              <a:rPr lang="pl-PL" sz="2800" dirty="0" err="1" smtClean="0"/>
              <a:t>social</a:t>
            </a:r>
            <a:r>
              <a:rPr lang="pl-PL" sz="2800" dirty="0" smtClean="0"/>
              <a:t> </a:t>
            </a:r>
            <a:r>
              <a:rPr lang="pl-PL" sz="2800" dirty="0" err="1" smtClean="0"/>
              <a:t>campaign</a:t>
            </a:r>
            <a:r>
              <a:rPr lang="pl-PL" sz="2800" dirty="0" smtClean="0"/>
              <a:t> - "Do </a:t>
            </a:r>
            <a:r>
              <a:rPr lang="pl-PL" sz="2800" dirty="0" err="1" smtClean="0"/>
              <a:t>you</a:t>
            </a:r>
            <a:r>
              <a:rPr lang="pl-PL" sz="2800" dirty="0" smtClean="0"/>
              <a:t> </a:t>
            </a:r>
            <a:r>
              <a:rPr lang="pl-PL" sz="2800" dirty="0" err="1" smtClean="0"/>
              <a:t>love</a:t>
            </a:r>
            <a:r>
              <a:rPr lang="pl-PL" sz="2800" dirty="0" smtClean="0"/>
              <a:t>? Tell STOP </a:t>
            </a:r>
            <a:r>
              <a:rPr lang="pl-PL" sz="2800" dirty="0" err="1" smtClean="0"/>
              <a:t>Lunatics</a:t>
            </a:r>
            <a:r>
              <a:rPr lang="pl-PL" sz="2800" dirty="0" smtClean="0"/>
              <a:t> </a:t>
            </a:r>
            <a:r>
              <a:rPr lang="pl-PL" sz="2800" dirty="0" err="1" smtClean="0"/>
              <a:t>Drivers</a:t>
            </a:r>
            <a:r>
              <a:rPr lang="pl-PL" sz="2800" dirty="0" smtClean="0"/>
              <a:t>"</a:t>
            </a:r>
            <a:endParaRPr lang="pl-PL" sz="2800" dirty="0"/>
          </a:p>
        </p:txBody>
      </p:sp>
      <p:sp>
        <p:nvSpPr>
          <p:cNvPr id="3" name="Symbol zastępczy zawartości 2"/>
          <p:cNvSpPr>
            <a:spLocks noGrp="1"/>
          </p:cNvSpPr>
          <p:nvPr>
            <p:ph idx="1"/>
          </p:nvPr>
        </p:nvSpPr>
        <p:spPr/>
        <p:txBody>
          <a:bodyPr>
            <a:normAutofit fontScale="77500" lnSpcReduction="20000"/>
          </a:bodyPr>
          <a:lstStyle/>
          <a:p>
            <a:r>
              <a:rPr lang="pl-PL" dirty="0" err="1" smtClean="0"/>
              <a:t>Its</a:t>
            </a:r>
            <a:r>
              <a:rPr lang="pl-PL" dirty="0" smtClean="0"/>
              <a:t> </a:t>
            </a:r>
            <a:r>
              <a:rPr lang="pl-PL" dirty="0" err="1" smtClean="0"/>
              <a:t>aim</a:t>
            </a:r>
            <a:r>
              <a:rPr lang="pl-PL" dirty="0" smtClean="0"/>
              <a:t> was to </a:t>
            </a:r>
            <a:r>
              <a:rPr lang="pl-PL" dirty="0" err="1" smtClean="0"/>
              <a:t>encourage</a:t>
            </a:r>
            <a:r>
              <a:rPr lang="pl-PL" dirty="0" smtClean="0"/>
              <a:t> </a:t>
            </a:r>
            <a:r>
              <a:rPr lang="pl-PL" dirty="0" err="1" smtClean="0"/>
              <a:t>passengers</a:t>
            </a:r>
            <a:r>
              <a:rPr lang="pl-PL" dirty="0" smtClean="0"/>
              <a:t> to </a:t>
            </a:r>
            <a:r>
              <a:rPr lang="pl-PL" dirty="0" err="1" smtClean="0"/>
              <a:t>react</a:t>
            </a:r>
            <a:r>
              <a:rPr lang="pl-PL" dirty="0" smtClean="0"/>
              <a:t> to </a:t>
            </a:r>
            <a:r>
              <a:rPr lang="pl-PL" dirty="0" err="1" smtClean="0"/>
              <a:t>dangerous</a:t>
            </a:r>
            <a:r>
              <a:rPr lang="pl-PL" dirty="0" smtClean="0"/>
              <a:t> </a:t>
            </a:r>
            <a:r>
              <a:rPr lang="pl-PL" dirty="0" err="1" smtClean="0"/>
              <a:t>situations</a:t>
            </a:r>
            <a:r>
              <a:rPr lang="pl-PL" dirty="0" smtClean="0"/>
              <a:t> </a:t>
            </a:r>
            <a:r>
              <a:rPr lang="pl-PL" dirty="0" err="1" smtClean="0"/>
              <a:t>posed</a:t>
            </a:r>
            <a:r>
              <a:rPr lang="pl-PL" dirty="0" smtClean="0"/>
              <a:t> by </a:t>
            </a:r>
            <a:r>
              <a:rPr lang="pl-PL" dirty="0" err="1" smtClean="0"/>
              <a:t>drivers</a:t>
            </a:r>
            <a:r>
              <a:rPr lang="pl-PL" dirty="0" smtClean="0"/>
              <a:t> and </a:t>
            </a:r>
            <a:r>
              <a:rPr lang="pl-PL" dirty="0" err="1" smtClean="0"/>
              <a:t>the</a:t>
            </a:r>
            <a:r>
              <a:rPr lang="pl-PL" dirty="0" smtClean="0"/>
              <a:t> </a:t>
            </a:r>
            <a:r>
              <a:rPr lang="pl-PL" dirty="0" err="1" smtClean="0"/>
              <a:t>drivers</a:t>
            </a:r>
            <a:r>
              <a:rPr lang="pl-PL" dirty="0" smtClean="0"/>
              <a:t> </a:t>
            </a:r>
            <a:r>
              <a:rPr lang="pl-PL" dirty="0" err="1" smtClean="0"/>
              <a:t>themselves</a:t>
            </a:r>
            <a:r>
              <a:rPr lang="pl-PL" dirty="0" smtClean="0"/>
              <a:t> to </a:t>
            </a:r>
            <a:r>
              <a:rPr lang="pl-PL" dirty="0" err="1" smtClean="0"/>
              <a:t>careful</a:t>
            </a:r>
            <a:r>
              <a:rPr lang="pl-PL" dirty="0" smtClean="0"/>
              <a:t> </a:t>
            </a:r>
            <a:r>
              <a:rPr lang="pl-PL" dirty="0" err="1" smtClean="0"/>
              <a:t>driving</a:t>
            </a:r>
            <a:r>
              <a:rPr lang="pl-PL" dirty="0" smtClean="0"/>
              <a:t>, and </a:t>
            </a:r>
            <a:r>
              <a:rPr lang="pl-PL" dirty="0" err="1" smtClean="0"/>
              <a:t>build</a:t>
            </a:r>
            <a:r>
              <a:rPr lang="pl-PL" dirty="0" smtClean="0"/>
              <a:t> a </a:t>
            </a:r>
            <a:r>
              <a:rPr lang="pl-PL" dirty="0" err="1" smtClean="0"/>
              <a:t>real</a:t>
            </a:r>
            <a:r>
              <a:rPr lang="pl-PL" dirty="0" smtClean="0"/>
              <a:t> </a:t>
            </a:r>
            <a:r>
              <a:rPr lang="pl-PL" dirty="0" err="1" smtClean="0"/>
              <a:t>commitment</a:t>
            </a:r>
            <a:r>
              <a:rPr lang="pl-PL" dirty="0" smtClean="0"/>
              <a:t> to </a:t>
            </a:r>
            <a:r>
              <a:rPr lang="pl-PL" dirty="0" err="1" smtClean="0"/>
              <a:t>the</a:t>
            </a:r>
            <a:r>
              <a:rPr lang="pl-PL" dirty="0" smtClean="0"/>
              <a:t> </a:t>
            </a:r>
            <a:r>
              <a:rPr lang="pl-PL" dirty="0" err="1" smtClean="0"/>
              <a:t>people</a:t>
            </a:r>
            <a:r>
              <a:rPr lang="pl-PL" dirty="0" smtClean="0"/>
              <a:t> and </a:t>
            </a:r>
            <a:r>
              <a:rPr lang="pl-PL" dirty="0" err="1" smtClean="0"/>
              <a:t>encourage</a:t>
            </a:r>
            <a:r>
              <a:rPr lang="pl-PL" dirty="0" smtClean="0"/>
              <a:t> </a:t>
            </a:r>
            <a:r>
              <a:rPr lang="pl-PL" dirty="0" err="1" smtClean="0"/>
              <a:t>them</a:t>
            </a:r>
            <a:r>
              <a:rPr lang="pl-PL" dirty="0" smtClean="0"/>
              <a:t> to </a:t>
            </a:r>
            <a:r>
              <a:rPr lang="pl-PL" dirty="0" err="1" smtClean="0"/>
              <a:t>support</a:t>
            </a:r>
            <a:r>
              <a:rPr lang="pl-PL" dirty="0" smtClean="0"/>
              <a:t> </a:t>
            </a:r>
            <a:r>
              <a:rPr lang="pl-PL" dirty="0" err="1" smtClean="0"/>
              <a:t>positive</a:t>
            </a:r>
            <a:r>
              <a:rPr lang="pl-PL" dirty="0" smtClean="0"/>
              <a:t> </a:t>
            </a:r>
            <a:r>
              <a:rPr lang="pl-PL" dirty="0" err="1" smtClean="0"/>
              <a:t>behavior</a:t>
            </a:r>
            <a:r>
              <a:rPr lang="pl-PL" dirty="0" smtClean="0"/>
              <a:t> on </a:t>
            </a:r>
            <a:r>
              <a:rPr lang="pl-PL" dirty="0" err="1" smtClean="0"/>
              <a:t>the</a:t>
            </a:r>
            <a:r>
              <a:rPr lang="pl-PL" dirty="0" smtClean="0"/>
              <a:t> </a:t>
            </a:r>
            <a:r>
              <a:rPr lang="pl-PL" dirty="0" err="1" smtClean="0"/>
              <a:t>road</a:t>
            </a:r>
            <a:endParaRPr lang="pl-PL" smtClean="0"/>
          </a:p>
          <a:p>
            <a:pPr>
              <a:buNone/>
            </a:pPr>
            <a:endParaRPr lang="pl-PL" dirty="0" smtClean="0"/>
          </a:p>
          <a:p>
            <a:r>
              <a:rPr lang="pl-PL" dirty="0" err="1" smtClean="0"/>
              <a:t>The</a:t>
            </a:r>
            <a:r>
              <a:rPr lang="pl-PL" dirty="0" smtClean="0"/>
              <a:t> </a:t>
            </a:r>
            <a:r>
              <a:rPr lang="pl-PL" dirty="0" err="1" smtClean="0"/>
              <a:t>main</a:t>
            </a:r>
            <a:r>
              <a:rPr lang="pl-PL" dirty="0" smtClean="0"/>
              <a:t> </a:t>
            </a:r>
            <a:r>
              <a:rPr lang="pl-PL" dirty="0" err="1" smtClean="0"/>
              <a:t>objective</a:t>
            </a:r>
            <a:r>
              <a:rPr lang="pl-PL" dirty="0" smtClean="0"/>
              <a:t> of </a:t>
            </a:r>
            <a:r>
              <a:rPr lang="pl-PL" dirty="0" err="1" smtClean="0"/>
              <a:t>the</a:t>
            </a:r>
            <a:r>
              <a:rPr lang="pl-PL" dirty="0" smtClean="0"/>
              <a:t> </a:t>
            </a:r>
            <a:r>
              <a:rPr lang="pl-PL" dirty="0" err="1" smtClean="0"/>
              <a:t>social</a:t>
            </a:r>
            <a:r>
              <a:rPr lang="pl-PL" dirty="0" smtClean="0"/>
              <a:t> </a:t>
            </a:r>
            <a:r>
              <a:rPr lang="pl-PL" dirty="0" err="1" smtClean="0"/>
              <a:t>campaign</a:t>
            </a:r>
            <a:r>
              <a:rPr lang="pl-PL" dirty="0" smtClean="0"/>
              <a:t> was to show </a:t>
            </a:r>
            <a:r>
              <a:rPr lang="pl-PL" dirty="0" err="1" smtClean="0"/>
              <a:t>the</a:t>
            </a:r>
            <a:r>
              <a:rPr lang="pl-PL" dirty="0" smtClean="0"/>
              <a:t> </a:t>
            </a:r>
            <a:r>
              <a:rPr lang="pl-PL" dirty="0" err="1" smtClean="0"/>
              <a:t>positive</a:t>
            </a:r>
            <a:r>
              <a:rPr lang="pl-PL" dirty="0" smtClean="0"/>
              <a:t> </a:t>
            </a:r>
            <a:r>
              <a:rPr lang="pl-PL" dirty="0" err="1" smtClean="0"/>
              <a:t>impact</a:t>
            </a:r>
            <a:r>
              <a:rPr lang="pl-PL" dirty="0" smtClean="0"/>
              <a:t> </a:t>
            </a:r>
            <a:r>
              <a:rPr lang="pl-PL" dirty="0" err="1" smtClean="0"/>
              <a:t>that</a:t>
            </a:r>
            <a:r>
              <a:rPr lang="pl-PL" dirty="0" smtClean="0"/>
              <a:t> </a:t>
            </a:r>
            <a:r>
              <a:rPr lang="pl-PL" dirty="0" err="1" smtClean="0"/>
              <a:t>may</a:t>
            </a:r>
            <a:r>
              <a:rPr lang="pl-PL" dirty="0" smtClean="0"/>
              <a:t> </a:t>
            </a:r>
            <a:r>
              <a:rPr lang="pl-PL" dirty="0" err="1" smtClean="0"/>
              <a:t>have</a:t>
            </a:r>
            <a:r>
              <a:rPr lang="pl-PL" dirty="0" smtClean="0"/>
              <a:t> on </a:t>
            </a:r>
            <a:r>
              <a:rPr lang="pl-PL" dirty="0" err="1" smtClean="0"/>
              <a:t>drivers</a:t>
            </a:r>
            <a:r>
              <a:rPr lang="pl-PL" dirty="0" smtClean="0"/>
              <a:t> </a:t>
            </a:r>
            <a:r>
              <a:rPr lang="pl-PL" dirty="0" err="1" smtClean="0"/>
              <a:t>their</a:t>
            </a:r>
            <a:r>
              <a:rPr lang="pl-PL" dirty="0" smtClean="0"/>
              <a:t> </a:t>
            </a:r>
            <a:r>
              <a:rPr lang="pl-PL" dirty="0" err="1" smtClean="0"/>
              <a:t>families</a:t>
            </a:r>
            <a:r>
              <a:rPr lang="pl-PL" dirty="0" smtClean="0"/>
              <a:t> (</a:t>
            </a:r>
            <a:r>
              <a:rPr lang="pl-PL" dirty="0" err="1" smtClean="0"/>
              <a:t>through</a:t>
            </a:r>
            <a:r>
              <a:rPr lang="pl-PL" dirty="0" smtClean="0"/>
              <a:t> </a:t>
            </a:r>
            <a:r>
              <a:rPr lang="pl-PL" dirty="0" err="1" smtClean="0"/>
              <a:t>widespread</a:t>
            </a:r>
            <a:r>
              <a:rPr lang="pl-PL" dirty="0" smtClean="0"/>
              <a:t> </a:t>
            </a:r>
            <a:r>
              <a:rPr lang="pl-PL" dirty="0" err="1" smtClean="0"/>
              <a:t>advertising</a:t>
            </a:r>
            <a:r>
              <a:rPr lang="pl-PL" dirty="0" smtClean="0"/>
              <a:t> </a:t>
            </a:r>
            <a:r>
              <a:rPr lang="pl-PL" dirty="0" err="1" smtClean="0"/>
              <a:t>spots</a:t>
            </a:r>
            <a:r>
              <a:rPr lang="pl-PL" dirty="0" smtClean="0"/>
              <a:t>, </a:t>
            </a:r>
            <a:r>
              <a:rPr lang="pl-PL" dirty="0" err="1" smtClean="0"/>
              <a:t>the</a:t>
            </a:r>
            <a:r>
              <a:rPr lang="pl-PL" dirty="0" smtClean="0"/>
              <a:t> </a:t>
            </a:r>
            <a:r>
              <a:rPr lang="pl-PL" dirty="0" err="1" smtClean="0"/>
              <a:t>information</a:t>
            </a:r>
            <a:r>
              <a:rPr lang="pl-PL" dirty="0" smtClean="0"/>
              <a:t> </a:t>
            </a:r>
            <a:r>
              <a:rPr lang="pl-PL" dirty="0" err="1" smtClean="0"/>
              <a:t>in</a:t>
            </a:r>
            <a:r>
              <a:rPr lang="pl-PL" dirty="0" smtClean="0"/>
              <a:t> </a:t>
            </a:r>
            <a:r>
              <a:rPr lang="pl-PL" dirty="0" err="1" smtClean="0"/>
              <a:t>the</a:t>
            </a:r>
            <a:r>
              <a:rPr lang="pl-PL" dirty="0" smtClean="0"/>
              <a:t> </a:t>
            </a:r>
            <a:r>
              <a:rPr lang="pl-PL" dirty="0" err="1" smtClean="0"/>
              <a:t>press</a:t>
            </a:r>
            <a:r>
              <a:rPr lang="pl-PL" dirty="0" smtClean="0"/>
              <a:t>, </a:t>
            </a:r>
            <a:r>
              <a:rPr lang="pl-PL" dirty="0" err="1" smtClean="0"/>
              <a:t>billboards</a:t>
            </a:r>
            <a:r>
              <a:rPr lang="pl-PL" dirty="0" smtClean="0"/>
              <a:t>, </a:t>
            </a:r>
            <a:r>
              <a:rPr lang="pl-PL" dirty="0" err="1" smtClean="0"/>
              <a:t>murals</a:t>
            </a:r>
            <a:r>
              <a:rPr lang="pl-PL" dirty="0" smtClean="0"/>
              <a:t>) and </a:t>
            </a:r>
            <a:r>
              <a:rPr lang="pl-PL" dirty="0" err="1" smtClean="0"/>
              <a:t>its</a:t>
            </a:r>
            <a:r>
              <a:rPr lang="pl-PL" dirty="0" smtClean="0"/>
              <a:t> </a:t>
            </a:r>
            <a:r>
              <a:rPr lang="pl-PL" dirty="0" err="1" smtClean="0"/>
              <a:t>basic</a:t>
            </a:r>
            <a:r>
              <a:rPr lang="pl-PL" dirty="0" smtClean="0"/>
              <a:t> </a:t>
            </a:r>
            <a:r>
              <a:rPr lang="pl-PL" dirty="0" err="1" smtClean="0"/>
              <a:t>tool</a:t>
            </a:r>
            <a:r>
              <a:rPr lang="pl-PL" dirty="0" smtClean="0"/>
              <a:t> (</a:t>
            </a:r>
            <a:r>
              <a:rPr lang="pl-PL" dirty="0" err="1" smtClean="0"/>
              <a:t>the</a:t>
            </a:r>
            <a:r>
              <a:rPr lang="pl-PL" dirty="0" smtClean="0"/>
              <a:t> symbol of </a:t>
            </a:r>
            <a:r>
              <a:rPr lang="pl-PL" dirty="0" err="1" smtClean="0"/>
              <a:t>the</a:t>
            </a:r>
            <a:r>
              <a:rPr lang="pl-PL" dirty="0" smtClean="0"/>
              <a:t> </a:t>
            </a:r>
            <a:r>
              <a:rPr lang="pl-PL" dirty="0" err="1" smtClean="0"/>
              <a:t>campaign</a:t>
            </a:r>
            <a:r>
              <a:rPr lang="pl-PL" dirty="0" smtClean="0"/>
              <a:t>) </a:t>
            </a:r>
            <a:r>
              <a:rPr lang="pl-PL" dirty="0" err="1" smtClean="0"/>
              <a:t>has</a:t>
            </a:r>
            <a:r>
              <a:rPr lang="pl-PL" dirty="0" smtClean="0"/>
              <a:t> </a:t>
            </a:r>
            <a:r>
              <a:rPr lang="pl-PL" dirty="0" err="1" smtClean="0"/>
              <a:t>become</a:t>
            </a:r>
            <a:r>
              <a:rPr lang="pl-PL" dirty="0" smtClean="0"/>
              <a:t> a </a:t>
            </a:r>
            <a:r>
              <a:rPr lang="pl-PL" dirty="0" err="1" smtClean="0"/>
              <a:t>blue</a:t>
            </a:r>
            <a:r>
              <a:rPr lang="pl-PL" dirty="0" smtClean="0"/>
              <a:t> </a:t>
            </a:r>
            <a:r>
              <a:rPr lang="pl-PL" dirty="0" err="1" smtClean="0"/>
              <a:t>cardboard</a:t>
            </a:r>
            <a:r>
              <a:rPr lang="pl-PL" dirty="0" smtClean="0"/>
              <a:t> </a:t>
            </a:r>
            <a:r>
              <a:rPr lang="pl-PL" dirty="0" err="1" smtClean="0"/>
              <a:t>heart</a:t>
            </a:r>
            <a:r>
              <a:rPr lang="pl-PL" dirty="0" smtClean="0"/>
              <a:t>, </a:t>
            </a:r>
            <a:r>
              <a:rPr lang="pl-PL" dirty="0" err="1" smtClean="0"/>
              <a:t>which</a:t>
            </a:r>
            <a:r>
              <a:rPr lang="pl-PL" dirty="0" smtClean="0"/>
              <a:t> </a:t>
            </a:r>
            <a:r>
              <a:rPr lang="pl-PL" dirty="0" err="1" smtClean="0"/>
              <a:t>the</a:t>
            </a:r>
            <a:r>
              <a:rPr lang="pl-PL" dirty="0" smtClean="0"/>
              <a:t> driver </a:t>
            </a:r>
            <a:r>
              <a:rPr lang="pl-PL" dirty="0" err="1" smtClean="0"/>
              <a:t>received</a:t>
            </a:r>
            <a:r>
              <a:rPr lang="pl-PL" dirty="0" smtClean="0"/>
              <a:t> </a:t>
            </a:r>
            <a:r>
              <a:rPr lang="pl-PL" dirty="0" err="1" smtClean="0"/>
              <a:t>from</a:t>
            </a:r>
            <a:r>
              <a:rPr lang="pl-PL" dirty="0" smtClean="0"/>
              <a:t> </a:t>
            </a:r>
            <a:r>
              <a:rPr lang="pl-PL" dirty="0" err="1" smtClean="0"/>
              <a:t>their</a:t>
            </a:r>
            <a:r>
              <a:rPr lang="pl-PL" dirty="0" smtClean="0"/>
              <a:t> </a:t>
            </a:r>
            <a:r>
              <a:rPr lang="pl-PL" dirty="0" err="1" smtClean="0"/>
              <a:t>loved</a:t>
            </a:r>
            <a:r>
              <a:rPr lang="pl-PL" dirty="0" smtClean="0"/>
              <a:t> </a:t>
            </a:r>
            <a:r>
              <a:rPr lang="pl-PL" dirty="0" err="1" smtClean="0"/>
              <a:t>ones</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normAutofit fontScale="90000"/>
          </a:bodyPr>
          <a:lstStyle/>
          <a:p>
            <a:r>
              <a:rPr lang="en-GB" dirty="0" smtClean="0"/>
              <a:t>THREE ASPECTS OF COMMUNICATION</a:t>
            </a:r>
            <a:r>
              <a:rPr lang="pl-PL" dirty="0" smtClean="0"/>
              <a:t> </a:t>
            </a:r>
            <a:endParaRPr lang="fr-FR" dirty="0"/>
          </a:p>
        </p:txBody>
      </p:sp>
      <p:sp>
        <p:nvSpPr>
          <p:cNvPr id="3" name="Espace réservé du contenu 2"/>
          <p:cNvSpPr>
            <a:spLocks noGrp="1"/>
          </p:cNvSpPr>
          <p:nvPr>
            <p:ph idx="1"/>
          </p:nvPr>
        </p:nvSpPr>
        <p:spPr/>
        <p:txBody>
          <a:bodyPr>
            <a:normAutofit fontScale="85000" lnSpcReduction="10000"/>
          </a:bodyPr>
          <a:lstStyle/>
          <a:p>
            <a:pPr marL="514350" lvl="0" indent="-514350">
              <a:buFont typeface="+mj-lt"/>
              <a:buAutoNum type="arabicPeriod"/>
            </a:pPr>
            <a:r>
              <a:rPr lang="en-GB" dirty="0"/>
              <a:t>communication equals transmission and reception – transmitting opinions, information or tips between two parties or among more people or groups, which has an impact on the reactions of the other party, that is on the </a:t>
            </a:r>
            <a:r>
              <a:rPr lang="en-GB" dirty="0" smtClean="0"/>
              <a:t>feedback</a:t>
            </a:r>
            <a:endParaRPr lang="pl-PL" dirty="0"/>
          </a:p>
          <a:p>
            <a:pPr marL="514350" lvl="0" indent="-514350">
              <a:buFont typeface="+mj-lt"/>
              <a:buAutoNum type="arabicPeriod"/>
            </a:pPr>
            <a:r>
              <a:rPr lang="en-GB" dirty="0"/>
              <a:t>communication equals exerting influence – the impact exerted on the receivers of the given information through using proper symbols or </a:t>
            </a:r>
            <a:r>
              <a:rPr lang="en-GB" dirty="0" smtClean="0"/>
              <a:t>signs</a:t>
            </a:r>
            <a:endParaRPr lang="pl-PL" dirty="0"/>
          </a:p>
          <a:p>
            <a:pPr marL="514350" lvl="0" indent="-514350">
              <a:buFont typeface="+mj-lt"/>
              <a:buAutoNum type="arabicPeriod"/>
            </a:pPr>
            <a:r>
              <a:rPr lang="en-GB" dirty="0"/>
              <a:t>communication equals connecting – by means of using proper symbols and language, a team, super-individual bond is created among </a:t>
            </a:r>
            <a:r>
              <a:rPr lang="en-GB" dirty="0" smtClean="0"/>
              <a:t>people</a:t>
            </a:r>
            <a:endParaRPr lang="pl-PL"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763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lstStyle/>
          <a:p>
            <a:endParaRPr lang="fr-FR" dirty="0"/>
          </a:p>
        </p:txBody>
      </p:sp>
      <p:sp>
        <p:nvSpPr>
          <p:cNvPr id="3" name="Espace réservé du contenu 2"/>
          <p:cNvSpPr>
            <a:spLocks noGrp="1"/>
          </p:cNvSpPr>
          <p:nvPr>
            <p:ph idx="1"/>
          </p:nvPr>
        </p:nvSpPr>
        <p:spPr/>
        <p:txBody>
          <a:bodyPr/>
          <a:lstStyle/>
          <a:p>
            <a:r>
              <a:rPr lang="en-ZA" dirty="0"/>
              <a:t>Communication helps managers to perform their jobs and responsibilities</a:t>
            </a:r>
            <a:r>
              <a:rPr lang="pl-PL" dirty="0"/>
              <a:t> </a:t>
            </a:r>
            <a:endParaRPr lang="pl-PL" dirty="0" smtClean="0"/>
          </a:p>
          <a:p>
            <a:r>
              <a:rPr lang="en-ZA" dirty="0"/>
              <a:t>Managers devote a great part of their time in communication</a:t>
            </a:r>
            <a:r>
              <a:rPr lang="pl-PL" dirty="0"/>
              <a:t> </a:t>
            </a: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5415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normAutofit fontScale="90000"/>
          </a:bodyPr>
          <a:lstStyle/>
          <a:p>
            <a:pPr lvl="0"/>
            <a:r>
              <a:rPr lang="en-US" dirty="0" smtClean="0"/>
              <a:t>COMMUNICATION PROCESS</a:t>
            </a:r>
            <a:endParaRPr lang="pl-PL" dirty="0"/>
          </a:p>
        </p:txBody>
      </p:sp>
      <p:sp>
        <p:nvSpPr>
          <p:cNvPr id="3" name="Espace réservé du contenu 2"/>
          <p:cNvSpPr>
            <a:spLocks noGrp="1"/>
          </p:cNvSpPr>
          <p:nvPr>
            <p:ph idx="1"/>
          </p:nvPr>
        </p:nvSpPr>
        <p:spPr/>
        <p:txBody>
          <a:bodyPr/>
          <a:lstStyle/>
          <a:p>
            <a:pPr marL="0" lvl="0" indent="0" algn="just">
              <a:spcBef>
                <a:spcPts val="0"/>
              </a:spcBef>
              <a:buNone/>
            </a:pPr>
            <a:r>
              <a:rPr lang="en-GB" dirty="0"/>
              <a:t>Good communication consists in such a way of speaking and listening that leads to changes in our partner’s perception, their emotions and attitudes. </a:t>
            </a:r>
            <a:endParaRPr lang="en-GB" dirty="0" smtClean="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703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lstStyle/>
          <a:p>
            <a:endParaRPr lang="fr-FR" dirty="0"/>
          </a:p>
        </p:txBody>
      </p:sp>
      <p:sp>
        <p:nvSpPr>
          <p:cNvPr id="3" name="Espace réservé du contenu 2"/>
          <p:cNvSpPr>
            <a:spLocks noGrp="1"/>
          </p:cNvSpPr>
          <p:nvPr>
            <p:ph idx="1"/>
          </p:nvPr>
        </p:nvSpPr>
        <p:spPr/>
        <p:txBody>
          <a:bodyPr/>
          <a:lstStyle/>
          <a:p>
            <a:pPr marL="0" indent="0">
              <a:spcBef>
                <a:spcPts val="0"/>
              </a:spcBef>
              <a:buNone/>
            </a:pPr>
            <a:r>
              <a:rPr lang="en-GB" dirty="0"/>
              <a:t>Communication is frequently divided into verbal and non-verbal, one-way and two-way, as well as formal and informal</a:t>
            </a:r>
            <a:r>
              <a:rPr lang="pl-PL" dirty="0"/>
              <a:t> </a:t>
            </a:r>
            <a:endParaRPr lang="fr-FR" dirty="0"/>
          </a:p>
          <a:p>
            <a:pPr marL="0" marR="0" lvl="0" indent="0" defTabSz="914400" eaLnBrk="1" fontAlgn="auto" latinLnBrk="0" hangingPunct="1">
              <a:lnSpc>
                <a:spcPct val="100000"/>
              </a:lnSpc>
              <a:spcBef>
                <a:spcPts val="0"/>
              </a:spcBef>
              <a:spcAft>
                <a:spcPts val="0"/>
              </a:spcAft>
              <a:buClrTx/>
              <a:buSzTx/>
              <a:buFontTx/>
              <a:buNone/>
              <a:tabLst/>
              <a:defRPr/>
            </a:pP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467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116632"/>
            <a:ext cx="8229600" cy="1008112"/>
          </a:xfrm>
        </p:spPr>
        <p:txBody>
          <a:bodyPr>
            <a:normAutofit fontScale="90000"/>
          </a:bodyPr>
          <a:lstStyle/>
          <a:p>
            <a:r>
              <a:rPr lang="pl-PL" dirty="0" err="1" smtClean="0"/>
              <a:t>Communication</a:t>
            </a:r>
            <a:r>
              <a:rPr lang="pl-PL" dirty="0" smtClean="0"/>
              <a:t> – </a:t>
            </a:r>
            <a:r>
              <a:rPr lang="pl-PL" dirty="0" err="1" smtClean="0"/>
              <a:t>introducing</a:t>
            </a:r>
            <a:r>
              <a:rPr lang="pl-PL" dirty="0" smtClean="0"/>
              <a:t> and </a:t>
            </a:r>
            <a:r>
              <a:rPr lang="pl-PL" dirty="0" err="1" smtClean="0"/>
              <a:t>organising</a:t>
            </a:r>
            <a:endParaRPr lang="pl-PL" dirty="0"/>
          </a:p>
        </p:txBody>
      </p:sp>
      <p:sp>
        <p:nvSpPr>
          <p:cNvPr id="3" name="Symbol zastępczy zawartości 2"/>
          <p:cNvSpPr>
            <a:spLocks noGrp="1"/>
          </p:cNvSpPr>
          <p:nvPr>
            <p:ph idx="1"/>
          </p:nvPr>
        </p:nvSpPr>
        <p:spPr>
          <a:xfrm>
            <a:off x="179512" y="1340768"/>
            <a:ext cx="8507288" cy="5328592"/>
          </a:xfrm>
        </p:spPr>
        <p:txBody>
          <a:bodyPr>
            <a:normAutofit/>
          </a:bodyPr>
          <a:lstStyle/>
          <a:p>
            <a:pPr algn="ctr">
              <a:buNone/>
            </a:pPr>
            <a:r>
              <a:rPr lang="pl-PL" sz="2600" i="1" dirty="0" smtClean="0"/>
              <a:t>W</a:t>
            </a:r>
            <a:r>
              <a:rPr lang="en-US" sz="2600" i="1" dirty="0" err="1" smtClean="0"/>
              <a:t>ays</a:t>
            </a:r>
            <a:r>
              <a:rPr lang="en-US" sz="2600" i="1" dirty="0" smtClean="0"/>
              <a:t> and methods that decrease the risk of problems and barriers that may occur in the process of transmitting and receiving information</a:t>
            </a:r>
            <a:r>
              <a:rPr lang="pl-PL" sz="2600" i="1" dirty="0" smtClean="0"/>
              <a:t>:</a:t>
            </a:r>
          </a:p>
          <a:p>
            <a:r>
              <a:rPr lang="pl-PL" dirty="0" smtClean="0"/>
              <a:t>F</a:t>
            </a:r>
            <a:r>
              <a:rPr lang="en-US" dirty="0" err="1" smtClean="0"/>
              <a:t>eedback</a:t>
            </a:r>
            <a:endParaRPr lang="pl-PL" dirty="0" smtClean="0"/>
          </a:p>
          <a:p>
            <a:r>
              <a:rPr lang="pl-PL" dirty="0" smtClean="0"/>
              <a:t>D</a:t>
            </a:r>
            <a:r>
              <a:rPr lang="en-US" dirty="0" err="1" smtClean="0"/>
              <a:t>iversifying</a:t>
            </a:r>
            <a:r>
              <a:rPr lang="en-US" dirty="0" smtClean="0"/>
              <a:t> information channels</a:t>
            </a:r>
            <a:endParaRPr lang="pl-PL" dirty="0" smtClean="0"/>
          </a:p>
          <a:p>
            <a:r>
              <a:rPr lang="pl-PL" dirty="0" smtClean="0"/>
              <a:t>F</a:t>
            </a:r>
            <a:r>
              <a:rPr lang="en-US" dirty="0" smtClean="0"/>
              <a:t>ace-to-face communication</a:t>
            </a:r>
            <a:endParaRPr lang="pl-PL" dirty="0" smtClean="0"/>
          </a:p>
          <a:p>
            <a:r>
              <a:rPr lang="pl-PL" dirty="0" smtClean="0"/>
              <a:t>S</a:t>
            </a:r>
            <a:r>
              <a:rPr lang="en-US" dirty="0" err="1" smtClean="0"/>
              <a:t>ensitivity</a:t>
            </a:r>
            <a:r>
              <a:rPr lang="en-US" dirty="0" smtClean="0"/>
              <a:t> to the receiver</a:t>
            </a:r>
            <a:endParaRPr lang="pl-PL" dirty="0" smtClean="0"/>
          </a:p>
          <a:p>
            <a:r>
              <a:rPr lang="pl-PL" dirty="0" smtClean="0"/>
              <a:t>A</a:t>
            </a:r>
            <a:r>
              <a:rPr lang="en-US" dirty="0" err="1" smtClean="0"/>
              <a:t>djusting</a:t>
            </a:r>
            <a:r>
              <a:rPr lang="en-US" dirty="0" smtClean="0"/>
              <a:t> our language to the receiver (the so-called tuning)</a:t>
            </a:r>
            <a:endParaRPr lang="pl-PL" dirty="0" smtClean="0"/>
          </a:p>
          <a:p>
            <a:r>
              <a:rPr lang="pl-PL" dirty="0" smtClean="0"/>
              <a:t>R</a:t>
            </a:r>
            <a:r>
              <a:rPr lang="en-US" dirty="0" err="1" smtClean="0"/>
              <a:t>epeating</a:t>
            </a:r>
            <a:r>
              <a:rPr lang="en-US" dirty="0" smtClean="0"/>
              <a:t> the information many times</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506179"/>
            <a:ext cx="6491064" cy="994122"/>
          </a:xfrm>
        </p:spPr>
        <p:txBody>
          <a:bodyPr>
            <a:normAutofit fontScale="90000"/>
          </a:bodyPr>
          <a:lstStyle/>
          <a:p>
            <a:r>
              <a:rPr lang="pl-PL" dirty="0"/>
              <a:t/>
            </a:r>
            <a:br>
              <a:rPr lang="pl-PL" dirty="0"/>
            </a:br>
            <a:r>
              <a:rPr lang="en-US" dirty="0" smtClean="0"/>
              <a:t>COMMUNICATION MODELS </a:t>
            </a:r>
            <a:r>
              <a:rPr lang="pl-PL" dirty="0"/>
              <a:t/>
            </a:r>
            <a:br>
              <a:rPr lang="pl-PL" dirty="0"/>
            </a:br>
            <a:endParaRPr lang="fr-FR" dirty="0"/>
          </a:p>
        </p:txBody>
      </p:sp>
      <p:sp>
        <p:nvSpPr>
          <p:cNvPr id="3" name="Espace réservé du contenu 2"/>
          <p:cNvSpPr>
            <a:spLocks noGrp="1"/>
          </p:cNvSpPr>
          <p:nvPr>
            <p:ph idx="1"/>
          </p:nvPr>
        </p:nvSpPr>
        <p:spPr>
          <a:xfrm>
            <a:off x="511859" y="1619726"/>
            <a:ext cx="8229600" cy="4525963"/>
          </a:xfrm>
        </p:spPr>
        <p:txBody>
          <a:bodyPr/>
          <a:lstStyle/>
          <a:p>
            <a:pPr lvl="0"/>
            <a:r>
              <a:rPr lang="en-GB" b="1" dirty="0"/>
              <a:t>Linear </a:t>
            </a:r>
            <a:r>
              <a:rPr lang="en-GB" b="1" dirty="0" smtClean="0"/>
              <a:t>model</a:t>
            </a:r>
          </a:p>
          <a:p>
            <a:pPr marL="0" lvl="0" indent="0">
              <a:buNone/>
            </a:pPr>
            <a:r>
              <a:rPr lang="en-GB" dirty="0" smtClean="0"/>
              <a:t>It </a:t>
            </a:r>
            <a:r>
              <a:rPr lang="en-GB" dirty="0"/>
              <a:t>presents communication as a one-sided process in the course of which information is passed from a sender to a receiver. </a:t>
            </a:r>
            <a:endParaRPr lang="pl-PL" dirty="0"/>
          </a:p>
          <a:p>
            <a:pPr marL="0" marR="0" lvl="0" indent="0" defTabSz="914400" eaLnBrk="1" fontAlgn="auto" latinLnBrk="0" hangingPunct="1">
              <a:lnSpc>
                <a:spcPct val="100000"/>
              </a:lnSpc>
              <a:spcBef>
                <a:spcPts val="0"/>
              </a:spcBef>
              <a:spcAft>
                <a:spcPts val="0"/>
              </a:spcAft>
              <a:buClrTx/>
              <a:buSzTx/>
              <a:buFontTx/>
              <a:buNone/>
              <a:tabLst/>
              <a:defRPr/>
            </a:pP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Strzałka w prawo 5"/>
          <p:cNvSpPr/>
          <p:nvPr/>
        </p:nvSpPr>
        <p:spPr>
          <a:xfrm>
            <a:off x="1136699" y="4064748"/>
            <a:ext cx="1212215" cy="1363345"/>
          </a:xfrm>
          <a:prstGeom prst="rightArrow">
            <a:avLst>
              <a:gd name="adj1" fmla="val 57973"/>
              <a:gd name="adj2" fmla="val 54507"/>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000" dirty="0">
                <a:effectLst/>
                <a:latin typeface="Arial" charset="0"/>
                <a:ea typeface="Times New Roman" charset="0"/>
              </a:rPr>
              <a:t>Sender</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Encoding</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Intention</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 </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 </a:t>
            </a:r>
            <a:endParaRPr lang="pl-PL" sz="1000" dirty="0">
              <a:effectLst/>
              <a:latin typeface="Arial" charset="0"/>
              <a:ea typeface="Times New Roman" charset="0"/>
            </a:endParaRPr>
          </a:p>
        </p:txBody>
      </p:sp>
      <p:sp>
        <p:nvSpPr>
          <p:cNvPr id="7" name="Strzałka w prawo 6"/>
          <p:cNvSpPr/>
          <p:nvPr/>
        </p:nvSpPr>
        <p:spPr>
          <a:xfrm>
            <a:off x="2368281" y="4064748"/>
            <a:ext cx="1212215" cy="1363345"/>
          </a:xfrm>
          <a:prstGeom prst="rightArrow">
            <a:avLst>
              <a:gd name="adj1" fmla="val 57973"/>
              <a:gd name="adj2" fmla="val 54507"/>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000">
                <a:effectLst/>
                <a:latin typeface="Arial" charset="0"/>
                <a:ea typeface="Times New Roman" charset="0"/>
              </a:rPr>
              <a:t>Transfer</a:t>
            </a:r>
            <a:endParaRPr lang="pl-PL" sz="1000">
              <a:effectLst/>
              <a:latin typeface="Arial" charset="0"/>
              <a:ea typeface="Times New Roman" charset="0"/>
            </a:endParaRPr>
          </a:p>
          <a:p>
            <a:pPr algn="ctr">
              <a:spcAft>
                <a:spcPts val="0"/>
              </a:spcAft>
            </a:pPr>
            <a:r>
              <a:rPr lang="en-ZA" sz="1000">
                <a:effectLst/>
                <a:latin typeface="Arial" charset="0"/>
                <a:ea typeface="Times New Roman" charset="0"/>
              </a:rPr>
              <a:t> </a:t>
            </a:r>
            <a:endParaRPr lang="pl-PL" sz="1000">
              <a:effectLst/>
              <a:latin typeface="Arial" charset="0"/>
              <a:ea typeface="Times New Roman" charset="0"/>
            </a:endParaRPr>
          </a:p>
        </p:txBody>
      </p:sp>
      <p:sp>
        <p:nvSpPr>
          <p:cNvPr id="8" name="Strzałka w prawo 7"/>
          <p:cNvSpPr/>
          <p:nvPr/>
        </p:nvSpPr>
        <p:spPr>
          <a:xfrm>
            <a:off x="4862072" y="4064748"/>
            <a:ext cx="1212215" cy="1363345"/>
          </a:xfrm>
          <a:prstGeom prst="rightArrow">
            <a:avLst>
              <a:gd name="adj1" fmla="val 57973"/>
              <a:gd name="adj2" fmla="val 54507"/>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000">
                <a:effectLst/>
                <a:latin typeface="Arial" charset="0"/>
                <a:ea typeface="Times New Roman" charset="0"/>
              </a:rPr>
              <a:t>Receiver</a:t>
            </a:r>
            <a:endParaRPr lang="pl-PL" sz="1000">
              <a:effectLst/>
              <a:latin typeface="Arial" charset="0"/>
              <a:ea typeface="Times New Roman" charset="0"/>
            </a:endParaRPr>
          </a:p>
          <a:p>
            <a:pPr algn="ctr">
              <a:spcAft>
                <a:spcPts val="0"/>
              </a:spcAft>
            </a:pPr>
            <a:r>
              <a:rPr lang="en-ZA" sz="1000">
                <a:effectLst/>
                <a:latin typeface="Arial" charset="0"/>
                <a:ea typeface="Times New Roman" charset="0"/>
              </a:rPr>
              <a:t>Decoding</a:t>
            </a:r>
            <a:endParaRPr lang="pl-PL" sz="1000">
              <a:effectLst/>
              <a:latin typeface="Arial" charset="0"/>
              <a:ea typeface="Times New Roman" charset="0"/>
            </a:endParaRPr>
          </a:p>
          <a:p>
            <a:pPr algn="ctr">
              <a:spcAft>
                <a:spcPts val="0"/>
              </a:spcAft>
            </a:pPr>
            <a:r>
              <a:rPr lang="en-ZA" sz="1000">
                <a:effectLst/>
                <a:latin typeface="Arial" charset="0"/>
                <a:ea typeface="Times New Roman" charset="0"/>
              </a:rPr>
              <a:t> </a:t>
            </a:r>
            <a:endParaRPr lang="pl-PL" sz="1000">
              <a:effectLst/>
              <a:latin typeface="Arial" charset="0"/>
              <a:ea typeface="Times New Roman" charset="0"/>
            </a:endParaRPr>
          </a:p>
        </p:txBody>
      </p:sp>
      <p:sp>
        <p:nvSpPr>
          <p:cNvPr id="9" name="Strzałka w prawo 8"/>
          <p:cNvSpPr/>
          <p:nvPr/>
        </p:nvSpPr>
        <p:spPr>
          <a:xfrm>
            <a:off x="3625753" y="4064748"/>
            <a:ext cx="1212215" cy="1363345"/>
          </a:xfrm>
          <a:prstGeom prst="rightArrow">
            <a:avLst>
              <a:gd name="adj1" fmla="val 57973"/>
              <a:gd name="adj2" fmla="val 54507"/>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000">
                <a:effectLst/>
                <a:latin typeface="Arial" charset="0"/>
                <a:ea typeface="Times New Roman" charset="0"/>
              </a:rPr>
              <a:t>Channel</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Noise</a:t>
            </a:r>
            <a:endParaRPr lang="pl-PL" sz="1000" dirty="0">
              <a:effectLst/>
              <a:latin typeface="Arial" charset="0"/>
              <a:ea typeface="Times New Roman" charset="0"/>
            </a:endParaRPr>
          </a:p>
          <a:p>
            <a:pPr algn="ctr">
              <a:spcAft>
                <a:spcPts val="0"/>
              </a:spcAft>
            </a:pPr>
            <a:r>
              <a:rPr lang="en-ZA" sz="1000" dirty="0">
                <a:effectLst/>
                <a:latin typeface="Arial" charset="0"/>
                <a:ea typeface="Times New Roman" charset="0"/>
              </a:rPr>
              <a:t> </a:t>
            </a:r>
            <a:endParaRPr lang="pl-PL" sz="1000" dirty="0">
              <a:effectLst/>
              <a:latin typeface="Arial" charset="0"/>
              <a:ea typeface="Times New Roman" charset="0"/>
            </a:endParaRPr>
          </a:p>
        </p:txBody>
      </p:sp>
      <p:sp>
        <p:nvSpPr>
          <p:cNvPr id="10" name="Strzałka w prawo 9"/>
          <p:cNvSpPr/>
          <p:nvPr/>
        </p:nvSpPr>
        <p:spPr>
          <a:xfrm>
            <a:off x="6098391" y="4064748"/>
            <a:ext cx="1212215" cy="1363345"/>
          </a:xfrm>
          <a:prstGeom prst="rightArrow">
            <a:avLst>
              <a:gd name="adj1" fmla="val 57973"/>
              <a:gd name="adj2" fmla="val 54507"/>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ZA" sz="1000">
                <a:effectLst/>
                <a:latin typeface="Arial" charset="0"/>
                <a:ea typeface="Times New Roman" charset="0"/>
              </a:rPr>
              <a:t>Effect</a:t>
            </a:r>
            <a:endParaRPr lang="pl-PL" sz="1000">
              <a:effectLst/>
              <a:latin typeface="Arial" charset="0"/>
              <a:ea typeface="Times New Roman" charset="0"/>
            </a:endParaRPr>
          </a:p>
          <a:p>
            <a:pPr algn="ctr">
              <a:spcAft>
                <a:spcPts val="0"/>
              </a:spcAft>
            </a:pPr>
            <a:r>
              <a:rPr lang="en-ZA" sz="1000">
                <a:effectLst/>
                <a:latin typeface="Arial" charset="0"/>
                <a:ea typeface="Times New Roman" charset="0"/>
              </a:rPr>
              <a:t> </a:t>
            </a:r>
            <a:endParaRPr lang="pl-PL" sz="1000">
              <a:effectLst/>
              <a:latin typeface="Arial" charset="0"/>
              <a:ea typeface="Times New Roman" charset="0"/>
            </a:endParaRPr>
          </a:p>
        </p:txBody>
      </p:sp>
      <p:sp>
        <p:nvSpPr>
          <p:cNvPr id="11" name="Rectangle 6"/>
          <p:cNvSpPr>
            <a:spLocks noChangeArrowheads="1"/>
          </p:cNvSpPr>
          <p:nvPr/>
        </p:nvSpPr>
        <p:spPr bwMode="auto">
          <a:xfrm>
            <a:off x="54659" y="1952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12" name="Rectangle 12"/>
          <p:cNvSpPr>
            <a:spLocks noChangeArrowheads="1"/>
          </p:cNvSpPr>
          <p:nvPr/>
        </p:nvSpPr>
        <p:spPr bwMode="auto">
          <a:xfrm>
            <a:off x="54659" y="4767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14" name="Prostokąt 13"/>
          <p:cNvSpPr/>
          <p:nvPr/>
        </p:nvSpPr>
        <p:spPr>
          <a:xfrm>
            <a:off x="597866" y="5620634"/>
            <a:ext cx="7267988" cy="646331"/>
          </a:xfrm>
          <a:prstGeom prst="rect">
            <a:avLst/>
          </a:prstGeom>
        </p:spPr>
        <p:txBody>
          <a:bodyPr wrap="square">
            <a:spAutoFit/>
          </a:bodyPr>
          <a:lstStyle/>
          <a:p>
            <a:r>
              <a:rPr lang="pl-PL" dirty="0"/>
              <a:t>Source: </a:t>
            </a:r>
            <a:r>
              <a:rPr lang="pl-PL" dirty="0" err="1"/>
              <a:t>A.Olczak</a:t>
            </a:r>
            <a:r>
              <a:rPr lang="pl-PL" dirty="0"/>
              <a:t>, I. Kołodziejczyk-Olczak, Leksykon zarządzania, Wydawnictwo WSHE, Łódź, 2005 </a:t>
            </a:r>
          </a:p>
        </p:txBody>
      </p:sp>
    </p:spTree>
    <p:extLst>
      <p:ext uri="{BB962C8B-B14F-4D97-AF65-F5344CB8AC3E}">
        <p14:creationId xmlns:p14="http://schemas.microsoft.com/office/powerpoint/2010/main" val="13721835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1714</Words>
  <Application>Microsoft Office PowerPoint</Application>
  <PresentationFormat>Pokaz na ekranie (4:3)</PresentationFormat>
  <Paragraphs>225</Paragraphs>
  <Slides>36</Slides>
  <Notes>0</Notes>
  <HiddenSlides>0</HiddenSlides>
  <MMClips>0</MMClips>
  <ScaleCrop>false</ScaleCrop>
  <HeadingPairs>
    <vt:vector size="4" baseType="variant">
      <vt:variant>
        <vt:lpstr>Motyw</vt:lpstr>
      </vt:variant>
      <vt:variant>
        <vt:i4>1</vt:i4>
      </vt:variant>
      <vt:variant>
        <vt:lpstr>Tytuły slajdów</vt:lpstr>
      </vt:variant>
      <vt:variant>
        <vt:i4>36</vt:i4>
      </vt:variant>
    </vt:vector>
  </HeadingPairs>
  <TitlesOfParts>
    <vt:vector size="37" baseType="lpstr">
      <vt:lpstr>Thème Office</vt:lpstr>
      <vt:lpstr>Erasmus+, Key Action 2: Strategic partnership  PROJECT NUMBER: 2015-1-FR01-KA203-015261  IO1: Open Online Courses on Social Entrepreneurship Learning Material </vt:lpstr>
      <vt:lpstr>Communication- definition</vt:lpstr>
      <vt:lpstr>THE ESSENCE OF COMMUNICATION </vt:lpstr>
      <vt:lpstr>THREE ASPECTS OF COMMUNICATION </vt:lpstr>
      <vt:lpstr>Prezentacja programu PowerPoint</vt:lpstr>
      <vt:lpstr>COMMUNICATION PROCESS</vt:lpstr>
      <vt:lpstr>Prezentacja programu PowerPoint</vt:lpstr>
      <vt:lpstr>Communication – introducing and organising</vt:lpstr>
      <vt:lpstr> COMMUNICATION MODELS  </vt:lpstr>
      <vt:lpstr> </vt:lpstr>
      <vt:lpstr> </vt:lpstr>
      <vt:lpstr> </vt:lpstr>
      <vt:lpstr> </vt:lpstr>
      <vt:lpstr> </vt:lpstr>
      <vt:lpstr> </vt:lpstr>
      <vt:lpstr> </vt:lpstr>
      <vt:lpstr> </vt:lpstr>
      <vt:lpstr> </vt:lpstr>
      <vt:lpstr> </vt:lpstr>
      <vt:lpstr>THE NON-VERBAL COMMUNICATION  </vt:lpstr>
      <vt:lpstr> </vt:lpstr>
      <vt:lpstr> </vt:lpstr>
      <vt:lpstr>THE METHODS OF COMMUNICATION WITH WAYS OF TRANSMITTING INFORMATION  </vt:lpstr>
      <vt:lpstr>A FEW RULES OF COMMUNICATING AND BEHAVING </vt:lpstr>
      <vt:lpstr> </vt:lpstr>
      <vt:lpstr>Social Communication - definition</vt:lpstr>
      <vt:lpstr>Social communication - types</vt:lpstr>
      <vt:lpstr>Social communication - axioms</vt:lpstr>
      <vt:lpstr>Social communication - theories</vt:lpstr>
      <vt:lpstr>Mass communication - definition</vt:lpstr>
      <vt:lpstr>Social communication - mediation</vt:lpstr>
      <vt:lpstr>Mediation - procedure</vt:lpstr>
      <vt:lpstr>Case study 1- The Social Communication Foundation - mission</vt:lpstr>
      <vt:lpstr>Case study 1- The Social Communication Foundation - programms</vt:lpstr>
      <vt:lpstr>Case study 1- The Social Communication Foundation –basic rules</vt:lpstr>
      <vt:lpstr>Case study 2 - Social communication through social campaign - "Do you love? Tell STOP Lunatics Drivers"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Key Action 2: Strategic partnership  PROJECT NUMBER: 2015-1-FR01-KA203-015261  IO1: Open Online Courses on Social Entrepreneurship Learning Materials</dc:title>
  <dc:creator>MBA</dc:creator>
  <cp:lastModifiedBy>user</cp:lastModifiedBy>
  <cp:revision>25</cp:revision>
  <dcterms:created xsi:type="dcterms:W3CDTF">2016-09-01T13:20:33Z</dcterms:created>
  <dcterms:modified xsi:type="dcterms:W3CDTF">2017-03-16T04:49:41Z</dcterms:modified>
</cp:coreProperties>
</file>