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80" r:id="rId2"/>
    <p:sldId id="257" r:id="rId3"/>
    <p:sldId id="258" r:id="rId4"/>
    <p:sldId id="259" r:id="rId5"/>
    <p:sldId id="260" r:id="rId6"/>
    <p:sldId id="282" r:id="rId7"/>
    <p:sldId id="300" r:id="rId8"/>
    <p:sldId id="281" r:id="rId9"/>
    <p:sldId id="299" r:id="rId10"/>
    <p:sldId id="283" r:id="rId11"/>
    <p:sldId id="305" r:id="rId12"/>
    <p:sldId id="304" r:id="rId13"/>
    <p:sldId id="284" r:id="rId14"/>
    <p:sldId id="308" r:id="rId15"/>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81"/>
  </p:normalViewPr>
  <p:slideViewPr>
    <p:cSldViewPr>
      <p:cViewPr>
        <p:scale>
          <a:sx n="86" d="100"/>
          <a:sy n="86" d="100"/>
        </p:scale>
        <p:origin x="-894"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8DEC0E-B8E7-4888-87DE-A3FE34CFF1C1}" type="datetimeFigureOut">
              <a:rPr lang="en-US" smtClean="0"/>
              <a:t>2/11/2017</a:t>
            </a:fld>
            <a:endParaRPr lang="en-US"/>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9227F4-F61E-49B9-8A21-ED2BE9585905}" type="slidenum">
              <a:rPr lang="en-US" smtClean="0"/>
              <a:t>‹#›</a:t>
            </a:fld>
            <a:endParaRPr lang="en-US"/>
          </a:p>
        </p:txBody>
      </p:sp>
    </p:spTree>
    <p:extLst>
      <p:ext uri="{BB962C8B-B14F-4D97-AF65-F5344CB8AC3E}">
        <p14:creationId xmlns:p14="http://schemas.microsoft.com/office/powerpoint/2010/main" val="3337691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en-US" dirty="0"/>
          </a:p>
        </p:txBody>
      </p:sp>
      <p:sp>
        <p:nvSpPr>
          <p:cNvPr id="4" name="Symbol zastępczy numeru slajdu 3"/>
          <p:cNvSpPr>
            <a:spLocks noGrp="1"/>
          </p:cNvSpPr>
          <p:nvPr>
            <p:ph type="sldNum" sz="quarter" idx="10"/>
          </p:nvPr>
        </p:nvSpPr>
        <p:spPr/>
        <p:txBody>
          <a:bodyPr/>
          <a:lstStyle/>
          <a:p>
            <a:fld id="{509227F4-F61E-49B9-8A21-ED2BE9585905}" type="slidenum">
              <a:rPr lang="en-US" smtClean="0"/>
              <a:t>12</a:t>
            </a:fld>
            <a:endParaRPr lang="en-US"/>
          </a:p>
        </p:txBody>
      </p:sp>
    </p:spTree>
    <p:extLst>
      <p:ext uri="{BB962C8B-B14F-4D97-AF65-F5344CB8AC3E}">
        <p14:creationId xmlns:p14="http://schemas.microsoft.com/office/powerpoint/2010/main" val="19133541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C4DDB34E-4C62-4EE2-9215-E32EFE3F7E8D}" type="datetimeFigureOut">
              <a:rPr lang="pl-PL" smtClean="0"/>
              <a:pPr/>
              <a:t>2017-02-11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FE826384-A5BF-48C8-A4D3-C5E28C51FF42}" type="slidenum">
              <a:rPr lang="pl-PL" smtClean="0"/>
              <a:pPr/>
              <a:t>‹#›</a:t>
            </a:fld>
            <a:endParaRPr lang="pl-PL"/>
          </a:p>
        </p:txBody>
      </p:sp>
    </p:spTree>
    <p:extLst>
      <p:ext uri="{BB962C8B-B14F-4D97-AF65-F5344CB8AC3E}">
        <p14:creationId xmlns:p14="http://schemas.microsoft.com/office/powerpoint/2010/main" val="451567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C4DDB34E-4C62-4EE2-9215-E32EFE3F7E8D}" type="datetimeFigureOut">
              <a:rPr lang="pl-PL" smtClean="0"/>
              <a:pPr/>
              <a:t>2017-02-11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FE826384-A5BF-48C8-A4D3-C5E28C51FF42}" type="slidenum">
              <a:rPr lang="pl-PL" smtClean="0"/>
              <a:pPr/>
              <a:t>‹#›</a:t>
            </a:fld>
            <a:endParaRPr lang="pl-PL"/>
          </a:p>
        </p:txBody>
      </p:sp>
    </p:spTree>
    <p:extLst>
      <p:ext uri="{BB962C8B-B14F-4D97-AF65-F5344CB8AC3E}">
        <p14:creationId xmlns:p14="http://schemas.microsoft.com/office/powerpoint/2010/main" val="1458994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C4DDB34E-4C62-4EE2-9215-E32EFE3F7E8D}" type="datetimeFigureOut">
              <a:rPr lang="pl-PL" smtClean="0"/>
              <a:pPr/>
              <a:t>2017-02-11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FE826384-A5BF-48C8-A4D3-C5E28C51FF42}" type="slidenum">
              <a:rPr lang="pl-PL" smtClean="0"/>
              <a:pPr/>
              <a:t>‹#›</a:t>
            </a:fld>
            <a:endParaRPr lang="pl-PL"/>
          </a:p>
        </p:txBody>
      </p:sp>
    </p:spTree>
    <p:extLst>
      <p:ext uri="{BB962C8B-B14F-4D97-AF65-F5344CB8AC3E}">
        <p14:creationId xmlns:p14="http://schemas.microsoft.com/office/powerpoint/2010/main" val="1986861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C4DDB34E-4C62-4EE2-9215-E32EFE3F7E8D}" type="datetimeFigureOut">
              <a:rPr lang="pl-PL" smtClean="0"/>
              <a:pPr/>
              <a:t>2017-02-11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FE826384-A5BF-48C8-A4D3-C5E28C51FF42}" type="slidenum">
              <a:rPr lang="pl-PL" smtClean="0"/>
              <a:pPr/>
              <a:t>‹#›</a:t>
            </a:fld>
            <a:endParaRPr lang="pl-PL"/>
          </a:p>
        </p:txBody>
      </p:sp>
    </p:spTree>
    <p:extLst>
      <p:ext uri="{BB962C8B-B14F-4D97-AF65-F5344CB8AC3E}">
        <p14:creationId xmlns:p14="http://schemas.microsoft.com/office/powerpoint/2010/main" val="63143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C4DDB34E-4C62-4EE2-9215-E32EFE3F7E8D}" type="datetimeFigureOut">
              <a:rPr lang="pl-PL" smtClean="0"/>
              <a:pPr/>
              <a:t>2017-02-11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FE826384-A5BF-48C8-A4D3-C5E28C51FF42}" type="slidenum">
              <a:rPr lang="pl-PL" smtClean="0"/>
              <a:pPr/>
              <a:t>‹#›</a:t>
            </a:fld>
            <a:endParaRPr lang="pl-PL"/>
          </a:p>
        </p:txBody>
      </p:sp>
    </p:spTree>
    <p:extLst>
      <p:ext uri="{BB962C8B-B14F-4D97-AF65-F5344CB8AC3E}">
        <p14:creationId xmlns:p14="http://schemas.microsoft.com/office/powerpoint/2010/main" val="2600267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C4DDB34E-4C62-4EE2-9215-E32EFE3F7E8D}" type="datetimeFigureOut">
              <a:rPr lang="pl-PL" smtClean="0"/>
              <a:pPr/>
              <a:t>2017-02-11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FE826384-A5BF-48C8-A4D3-C5E28C51FF42}" type="slidenum">
              <a:rPr lang="pl-PL" smtClean="0"/>
              <a:pPr/>
              <a:t>‹#›</a:t>
            </a:fld>
            <a:endParaRPr lang="pl-PL"/>
          </a:p>
        </p:txBody>
      </p:sp>
    </p:spTree>
    <p:extLst>
      <p:ext uri="{BB962C8B-B14F-4D97-AF65-F5344CB8AC3E}">
        <p14:creationId xmlns:p14="http://schemas.microsoft.com/office/powerpoint/2010/main" val="2844029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C4DDB34E-4C62-4EE2-9215-E32EFE3F7E8D}" type="datetimeFigureOut">
              <a:rPr lang="pl-PL" smtClean="0"/>
              <a:pPr/>
              <a:t>2017-02-11</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FE826384-A5BF-48C8-A4D3-C5E28C51FF42}" type="slidenum">
              <a:rPr lang="pl-PL" smtClean="0"/>
              <a:pPr/>
              <a:t>‹#›</a:t>
            </a:fld>
            <a:endParaRPr lang="pl-PL"/>
          </a:p>
        </p:txBody>
      </p:sp>
    </p:spTree>
    <p:extLst>
      <p:ext uri="{BB962C8B-B14F-4D97-AF65-F5344CB8AC3E}">
        <p14:creationId xmlns:p14="http://schemas.microsoft.com/office/powerpoint/2010/main" val="3000807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C4DDB34E-4C62-4EE2-9215-E32EFE3F7E8D}" type="datetimeFigureOut">
              <a:rPr lang="pl-PL" smtClean="0"/>
              <a:pPr/>
              <a:t>2017-02-11</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FE826384-A5BF-48C8-A4D3-C5E28C51FF42}" type="slidenum">
              <a:rPr lang="pl-PL" smtClean="0"/>
              <a:pPr/>
              <a:t>‹#›</a:t>
            </a:fld>
            <a:endParaRPr lang="pl-PL"/>
          </a:p>
        </p:txBody>
      </p:sp>
    </p:spTree>
    <p:extLst>
      <p:ext uri="{BB962C8B-B14F-4D97-AF65-F5344CB8AC3E}">
        <p14:creationId xmlns:p14="http://schemas.microsoft.com/office/powerpoint/2010/main" val="3475332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C4DDB34E-4C62-4EE2-9215-E32EFE3F7E8D}" type="datetimeFigureOut">
              <a:rPr lang="pl-PL" smtClean="0"/>
              <a:pPr/>
              <a:t>2017-02-11</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FE826384-A5BF-48C8-A4D3-C5E28C51FF42}" type="slidenum">
              <a:rPr lang="pl-PL" smtClean="0"/>
              <a:pPr/>
              <a:t>‹#›</a:t>
            </a:fld>
            <a:endParaRPr lang="pl-PL"/>
          </a:p>
        </p:txBody>
      </p:sp>
    </p:spTree>
    <p:extLst>
      <p:ext uri="{BB962C8B-B14F-4D97-AF65-F5344CB8AC3E}">
        <p14:creationId xmlns:p14="http://schemas.microsoft.com/office/powerpoint/2010/main" val="3585235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C4DDB34E-4C62-4EE2-9215-E32EFE3F7E8D}" type="datetimeFigureOut">
              <a:rPr lang="pl-PL" smtClean="0"/>
              <a:pPr/>
              <a:t>2017-02-11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FE826384-A5BF-48C8-A4D3-C5E28C51FF42}" type="slidenum">
              <a:rPr lang="pl-PL" smtClean="0"/>
              <a:pPr/>
              <a:t>‹#›</a:t>
            </a:fld>
            <a:endParaRPr lang="pl-PL"/>
          </a:p>
        </p:txBody>
      </p:sp>
    </p:spTree>
    <p:extLst>
      <p:ext uri="{BB962C8B-B14F-4D97-AF65-F5344CB8AC3E}">
        <p14:creationId xmlns:p14="http://schemas.microsoft.com/office/powerpoint/2010/main" val="4158859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C4DDB34E-4C62-4EE2-9215-E32EFE3F7E8D}" type="datetimeFigureOut">
              <a:rPr lang="pl-PL" smtClean="0"/>
              <a:pPr/>
              <a:t>2017-02-11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FE826384-A5BF-48C8-A4D3-C5E28C51FF42}" type="slidenum">
              <a:rPr lang="pl-PL" smtClean="0"/>
              <a:pPr/>
              <a:t>‹#›</a:t>
            </a:fld>
            <a:endParaRPr lang="pl-PL"/>
          </a:p>
        </p:txBody>
      </p:sp>
    </p:spTree>
    <p:extLst>
      <p:ext uri="{BB962C8B-B14F-4D97-AF65-F5344CB8AC3E}">
        <p14:creationId xmlns:p14="http://schemas.microsoft.com/office/powerpoint/2010/main" val="1821044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DDB34E-4C62-4EE2-9215-E32EFE3F7E8D}" type="datetimeFigureOut">
              <a:rPr lang="pl-PL" smtClean="0"/>
              <a:pPr/>
              <a:t>2017-02-11</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826384-A5BF-48C8-A4D3-C5E28C51FF42}" type="slidenum">
              <a:rPr lang="pl-PL" smtClean="0"/>
              <a:pPr/>
              <a:t>‹#›</a:t>
            </a:fld>
            <a:endParaRPr lang="pl-PL"/>
          </a:p>
        </p:txBody>
      </p:sp>
    </p:spTree>
    <p:extLst>
      <p:ext uri="{BB962C8B-B14F-4D97-AF65-F5344CB8AC3E}">
        <p14:creationId xmlns:p14="http://schemas.microsoft.com/office/powerpoint/2010/main" val="42002325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404664"/>
            <a:ext cx="7089484" cy="2061882"/>
          </a:xfrm>
          <a:prstGeom prst="rect">
            <a:avLst/>
          </a:prstGeom>
          <a:noFill/>
          <a:extLst>
            <a:ext uri="{909E8E84-426E-40DD-AFC4-6F175D3DCCD1}">
              <a14:hiddenFill xmlns:a14="http://schemas.microsoft.com/office/drawing/2010/main">
                <a:solidFill>
                  <a:srgbClr val="FFFFFF"/>
                </a:solidFill>
              </a14:hiddenFill>
            </a:ext>
          </a:extLst>
        </p:spPr>
      </p:pic>
      <p:sp>
        <p:nvSpPr>
          <p:cNvPr id="5" name="Titre 1"/>
          <p:cNvSpPr>
            <a:spLocks noGrp="1"/>
          </p:cNvSpPr>
          <p:nvPr>
            <p:ph type="ctrTitle"/>
          </p:nvPr>
        </p:nvSpPr>
        <p:spPr>
          <a:xfrm>
            <a:off x="251520" y="2924944"/>
            <a:ext cx="9144000" cy="3522208"/>
          </a:xfrm>
        </p:spPr>
        <p:txBody>
          <a:bodyPr>
            <a:normAutofit/>
          </a:bodyPr>
          <a:lstStyle/>
          <a:p>
            <a:r>
              <a:rPr lang="en-GB" sz="2800" b="1" dirty="0" smtClean="0"/>
              <a:t>Erasmus+, Key Action 2: Strategic partnership </a:t>
            </a:r>
            <a:br>
              <a:rPr lang="en-GB" sz="2800" b="1" dirty="0" smtClean="0"/>
            </a:br>
            <a:r>
              <a:rPr lang="en-GB" sz="2800" b="1" dirty="0" smtClean="0"/>
              <a:t>PROJECT NUMBER: 2015-1-FR01-KA203-015261</a:t>
            </a:r>
            <a:br>
              <a:rPr lang="en-GB" sz="2800" b="1" dirty="0" smtClean="0"/>
            </a:br>
            <a:r>
              <a:rPr lang="en-GB" sz="2800" b="1" dirty="0"/>
              <a:t/>
            </a:r>
            <a:br>
              <a:rPr lang="en-GB" sz="2800" b="1" dirty="0"/>
            </a:br>
            <a:r>
              <a:rPr lang="en-GB" sz="2800" b="1" dirty="0" smtClean="0"/>
              <a:t>IO1: Open Online Courses on Social Entrepreneurship</a:t>
            </a:r>
            <a:r>
              <a:rPr lang="en-GB" sz="2800" dirty="0"/>
              <a:t/>
            </a:r>
            <a:br>
              <a:rPr lang="en-GB" sz="2800" dirty="0"/>
            </a:br>
            <a:r>
              <a:rPr lang="en-GB" sz="2800" dirty="0" smtClean="0"/>
              <a:t>Learning Material </a:t>
            </a:r>
            <a:br>
              <a:rPr lang="en-GB" sz="2800" dirty="0" smtClean="0"/>
            </a:br>
            <a:r>
              <a:rPr lang="pl-PL" sz="2800" b="1" dirty="0" err="1" smtClean="0"/>
              <a:t>Social</a:t>
            </a:r>
            <a:r>
              <a:rPr lang="pl-PL" sz="2800" b="1" dirty="0" smtClean="0"/>
              <a:t> </a:t>
            </a:r>
            <a:r>
              <a:rPr lang="pl-PL" sz="2800" b="1" dirty="0" err="1"/>
              <a:t>economy</a:t>
            </a:r>
            <a:r>
              <a:rPr lang="pl-PL" sz="2800" b="1" dirty="0"/>
              <a:t> </a:t>
            </a:r>
            <a:r>
              <a:rPr lang="pl-PL" sz="2800" b="1" dirty="0" err="1"/>
              <a:t>organization</a:t>
            </a:r>
            <a:endParaRPr lang="fr-FR" sz="2800" dirty="0"/>
          </a:p>
        </p:txBody>
      </p:sp>
    </p:spTree>
    <p:extLst>
      <p:ext uri="{BB962C8B-B14F-4D97-AF65-F5344CB8AC3E}">
        <p14:creationId xmlns:p14="http://schemas.microsoft.com/office/powerpoint/2010/main" val="2118472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b="1" dirty="0" err="1" smtClean="0"/>
              <a:t>Study</a:t>
            </a:r>
            <a:r>
              <a:rPr lang="pl-PL" sz="2800" b="1" dirty="0" smtClean="0"/>
              <a:t> </a:t>
            </a:r>
            <a:r>
              <a:rPr lang="pl-PL" sz="2800" b="1" dirty="0" err="1" smtClean="0"/>
              <a:t>case</a:t>
            </a:r>
            <a:r>
              <a:rPr lang="pl-PL" sz="2800" b="1" dirty="0" smtClean="0"/>
              <a:t> 3 - </a:t>
            </a:r>
            <a:r>
              <a:rPr lang="en-US" sz="2800" dirty="0" smtClean="0"/>
              <a:t>Habitat for Humanity Poland</a:t>
            </a:r>
            <a:r>
              <a:rPr lang="pl-PL" sz="2800" dirty="0" smtClean="0"/>
              <a:t> </a:t>
            </a:r>
            <a:br>
              <a:rPr lang="pl-PL" sz="2800" dirty="0" smtClean="0"/>
            </a:br>
            <a:r>
              <a:rPr lang="pl-PL" sz="2800" dirty="0" smtClean="0"/>
              <a:t>– </a:t>
            </a:r>
            <a:r>
              <a:rPr lang="pl-PL" sz="2800" dirty="0" err="1" smtClean="0"/>
              <a:t>basic</a:t>
            </a:r>
            <a:r>
              <a:rPr lang="pl-PL" sz="2800" dirty="0" smtClean="0"/>
              <a:t> </a:t>
            </a:r>
            <a:r>
              <a:rPr lang="pl-PL" sz="2800" dirty="0" err="1" smtClean="0"/>
              <a:t>facts</a:t>
            </a:r>
            <a:endParaRPr lang="pl-PL" sz="2800" b="1" dirty="0"/>
          </a:p>
        </p:txBody>
      </p:sp>
      <p:sp>
        <p:nvSpPr>
          <p:cNvPr id="3" name="Symbol zastępczy zawartości 2"/>
          <p:cNvSpPr>
            <a:spLocks noGrp="1"/>
          </p:cNvSpPr>
          <p:nvPr>
            <p:ph idx="1"/>
          </p:nvPr>
        </p:nvSpPr>
        <p:spPr>
          <a:xfrm>
            <a:off x="251520" y="1340768"/>
            <a:ext cx="8435280" cy="5328592"/>
          </a:xfrm>
        </p:spPr>
        <p:txBody>
          <a:bodyPr>
            <a:normAutofit lnSpcReduction="10000"/>
          </a:bodyPr>
          <a:lstStyle/>
          <a:p>
            <a:r>
              <a:rPr lang="pl-PL" dirty="0" err="1" smtClean="0"/>
              <a:t>The</a:t>
            </a:r>
            <a:r>
              <a:rPr lang="pl-PL" dirty="0" smtClean="0"/>
              <a:t> </a:t>
            </a:r>
            <a:r>
              <a:rPr lang="pl-PL" dirty="0" err="1" smtClean="0"/>
              <a:t>organization</a:t>
            </a:r>
            <a:r>
              <a:rPr lang="pl-PL" dirty="0" smtClean="0"/>
              <a:t> was </a:t>
            </a:r>
            <a:r>
              <a:rPr lang="pl-PL" dirty="0" err="1" smtClean="0"/>
              <a:t>established</a:t>
            </a:r>
            <a:r>
              <a:rPr lang="pl-PL" dirty="0" smtClean="0"/>
              <a:t> </a:t>
            </a:r>
            <a:r>
              <a:rPr lang="pl-PL" dirty="0" err="1" smtClean="0"/>
              <a:t>in</a:t>
            </a:r>
            <a:r>
              <a:rPr lang="pl-PL" dirty="0" smtClean="0"/>
              <a:t> 1976 by </a:t>
            </a:r>
            <a:r>
              <a:rPr lang="pl-PL" dirty="0" err="1" smtClean="0"/>
              <a:t>Millard</a:t>
            </a:r>
            <a:r>
              <a:rPr lang="pl-PL" dirty="0" smtClean="0"/>
              <a:t> Fuller and his </a:t>
            </a:r>
            <a:r>
              <a:rPr lang="pl-PL" dirty="0" err="1" smtClean="0"/>
              <a:t>wife</a:t>
            </a:r>
            <a:r>
              <a:rPr lang="pl-PL" dirty="0" smtClean="0"/>
              <a:t> </a:t>
            </a:r>
            <a:r>
              <a:rPr lang="pl-PL" dirty="0" err="1" smtClean="0"/>
              <a:t>in</a:t>
            </a:r>
            <a:r>
              <a:rPr lang="pl-PL" dirty="0" smtClean="0"/>
              <a:t> Georgia, USA</a:t>
            </a:r>
          </a:p>
          <a:p>
            <a:endParaRPr lang="pl-PL" dirty="0" smtClean="0"/>
          </a:p>
          <a:p>
            <a:r>
              <a:rPr lang="pl-PL" dirty="0" smtClean="0"/>
              <a:t> </a:t>
            </a:r>
            <a:r>
              <a:rPr lang="pl-PL" dirty="0" err="1" smtClean="0"/>
              <a:t>Its</a:t>
            </a:r>
            <a:r>
              <a:rPr lang="pl-PL" dirty="0" smtClean="0"/>
              <a:t> </a:t>
            </a:r>
            <a:r>
              <a:rPr lang="pl-PL" dirty="0" err="1" smtClean="0"/>
              <a:t>main</a:t>
            </a:r>
            <a:r>
              <a:rPr lang="pl-PL" dirty="0" smtClean="0"/>
              <a:t> </a:t>
            </a:r>
            <a:r>
              <a:rPr lang="pl-PL" dirty="0" err="1" smtClean="0"/>
              <a:t>goal</a:t>
            </a:r>
            <a:r>
              <a:rPr lang="pl-PL" dirty="0" smtClean="0"/>
              <a:t> was </a:t>
            </a:r>
            <a:r>
              <a:rPr lang="pl-PL" dirty="0" err="1" smtClean="0"/>
              <a:t>building</a:t>
            </a:r>
            <a:r>
              <a:rPr lang="pl-PL" dirty="0" smtClean="0"/>
              <a:t> of </a:t>
            </a:r>
            <a:r>
              <a:rPr lang="pl-PL" dirty="0" err="1" smtClean="0"/>
              <a:t>the</a:t>
            </a:r>
            <a:r>
              <a:rPr lang="pl-PL" dirty="0" smtClean="0"/>
              <a:t> </a:t>
            </a:r>
            <a:r>
              <a:rPr lang="pl-PL" dirty="0" err="1" smtClean="0"/>
              <a:t>houses</a:t>
            </a:r>
            <a:r>
              <a:rPr lang="pl-PL" dirty="0" smtClean="0"/>
              <a:t> by </a:t>
            </a:r>
            <a:r>
              <a:rPr lang="pl-PL" dirty="0" err="1" smtClean="0"/>
              <a:t>their</a:t>
            </a:r>
            <a:r>
              <a:rPr lang="pl-PL" dirty="0" smtClean="0"/>
              <a:t> past </a:t>
            </a:r>
            <a:r>
              <a:rPr lang="pl-PL" dirty="0" err="1" smtClean="0"/>
              <a:t>owners</a:t>
            </a:r>
            <a:r>
              <a:rPr lang="pl-PL" dirty="0" smtClean="0"/>
              <a:t> and </a:t>
            </a:r>
            <a:r>
              <a:rPr lang="pl-PL" dirty="0" err="1" smtClean="0"/>
              <a:t>volunteers</a:t>
            </a:r>
            <a:endParaRPr lang="pl-PL" dirty="0" smtClean="0"/>
          </a:p>
          <a:p>
            <a:pPr>
              <a:buNone/>
            </a:pPr>
            <a:endParaRPr lang="pl-PL" dirty="0" smtClean="0"/>
          </a:p>
          <a:p>
            <a:r>
              <a:rPr lang="pl-PL" dirty="0" smtClean="0"/>
              <a:t>A </a:t>
            </a:r>
            <a:r>
              <a:rPr lang="pl-PL" dirty="0" err="1" smtClean="0"/>
              <a:t>polish</a:t>
            </a:r>
            <a:r>
              <a:rPr lang="pl-PL" dirty="0" smtClean="0"/>
              <a:t> </a:t>
            </a:r>
            <a:r>
              <a:rPr lang="pl-PL" dirty="0" err="1" smtClean="0"/>
              <a:t>branch</a:t>
            </a:r>
            <a:r>
              <a:rPr lang="pl-PL" dirty="0" smtClean="0"/>
              <a:t> of </a:t>
            </a:r>
            <a:r>
              <a:rPr lang="pl-PL" dirty="0" err="1" smtClean="0"/>
              <a:t>the</a:t>
            </a:r>
            <a:r>
              <a:rPr lang="pl-PL" dirty="0" smtClean="0"/>
              <a:t> </a:t>
            </a:r>
            <a:r>
              <a:rPr lang="pl-PL" dirty="0" err="1" smtClean="0"/>
              <a:t>organization</a:t>
            </a:r>
            <a:r>
              <a:rPr lang="pl-PL" dirty="0" smtClean="0"/>
              <a:t> Habitat for </a:t>
            </a:r>
            <a:r>
              <a:rPr lang="pl-PL" dirty="0" err="1" smtClean="0"/>
              <a:t>Humanity</a:t>
            </a:r>
            <a:r>
              <a:rPr lang="pl-PL" dirty="0" smtClean="0"/>
              <a:t> Poland </a:t>
            </a:r>
            <a:r>
              <a:rPr lang="pl-PL" dirty="0" err="1" smtClean="0"/>
              <a:t>has</a:t>
            </a:r>
            <a:r>
              <a:rPr lang="pl-PL" dirty="0" smtClean="0"/>
              <a:t> </a:t>
            </a:r>
            <a:r>
              <a:rPr lang="pl-PL" dirty="0" err="1" smtClean="0"/>
              <a:t>worked</a:t>
            </a:r>
            <a:r>
              <a:rPr lang="pl-PL" dirty="0" smtClean="0"/>
              <a:t> </a:t>
            </a:r>
            <a:r>
              <a:rPr lang="pl-PL" dirty="0" err="1" smtClean="0"/>
              <a:t>since</a:t>
            </a:r>
            <a:r>
              <a:rPr lang="pl-PL" dirty="0" smtClean="0"/>
              <a:t> 1992. </a:t>
            </a:r>
            <a:r>
              <a:rPr lang="pl-PL" dirty="0" err="1" smtClean="0"/>
              <a:t>The</a:t>
            </a:r>
            <a:r>
              <a:rPr lang="pl-PL" dirty="0" smtClean="0"/>
              <a:t> Warsaw National Office - Habitat For </a:t>
            </a:r>
            <a:r>
              <a:rPr lang="pl-PL" dirty="0" err="1" smtClean="0"/>
              <a:t>Humanity</a:t>
            </a:r>
            <a:r>
              <a:rPr lang="pl-PL" dirty="0" smtClean="0"/>
              <a:t> Poland </a:t>
            </a:r>
            <a:r>
              <a:rPr lang="pl-PL" dirty="0" err="1" smtClean="0"/>
              <a:t>has</a:t>
            </a:r>
            <a:r>
              <a:rPr lang="pl-PL" dirty="0" smtClean="0"/>
              <a:t> </a:t>
            </a:r>
            <a:r>
              <a:rPr lang="pl-PL" dirty="0" err="1" smtClean="0"/>
              <a:t>been</a:t>
            </a:r>
            <a:r>
              <a:rPr lang="pl-PL" dirty="0" smtClean="0"/>
              <a:t> </a:t>
            </a:r>
            <a:r>
              <a:rPr lang="pl-PL" dirty="0" err="1" smtClean="0"/>
              <a:t>working</a:t>
            </a:r>
            <a:r>
              <a:rPr lang="pl-PL" dirty="0" smtClean="0"/>
              <a:t> </a:t>
            </a:r>
            <a:r>
              <a:rPr lang="pl-PL" dirty="0" err="1" smtClean="0"/>
              <a:t>since</a:t>
            </a:r>
            <a:r>
              <a:rPr lang="pl-PL" dirty="0" smtClean="0"/>
              <a:t> 2002</a:t>
            </a:r>
            <a:endParaRPr lang="pl-P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b="1" dirty="0" err="1" smtClean="0"/>
              <a:t>Study</a:t>
            </a:r>
            <a:r>
              <a:rPr lang="pl-PL" sz="2800" b="1" dirty="0" smtClean="0"/>
              <a:t> </a:t>
            </a:r>
            <a:r>
              <a:rPr lang="pl-PL" sz="2800" b="1" dirty="0" err="1" smtClean="0"/>
              <a:t>case</a:t>
            </a:r>
            <a:r>
              <a:rPr lang="pl-PL" sz="2800" b="1" dirty="0" smtClean="0"/>
              <a:t> 3 - </a:t>
            </a:r>
            <a:r>
              <a:rPr lang="en-US" sz="2800" dirty="0" smtClean="0"/>
              <a:t>Habitat for Humanity Poland</a:t>
            </a:r>
            <a:r>
              <a:rPr lang="pl-PL" sz="2800" dirty="0" smtClean="0"/>
              <a:t> </a:t>
            </a:r>
            <a:br>
              <a:rPr lang="pl-PL" sz="2800" dirty="0" smtClean="0"/>
            </a:br>
            <a:r>
              <a:rPr lang="pl-PL" sz="2800" dirty="0" smtClean="0"/>
              <a:t>– </a:t>
            </a:r>
            <a:r>
              <a:rPr lang="pl-PL" sz="2800" dirty="0" err="1" smtClean="0"/>
              <a:t>vision</a:t>
            </a:r>
            <a:r>
              <a:rPr lang="pl-PL" sz="2800" dirty="0" smtClean="0"/>
              <a:t> and </a:t>
            </a:r>
            <a:r>
              <a:rPr lang="pl-PL" sz="2800" dirty="0" err="1" smtClean="0"/>
              <a:t>mission</a:t>
            </a:r>
            <a:endParaRPr lang="pl-PL" sz="2800" b="1" dirty="0"/>
          </a:p>
        </p:txBody>
      </p:sp>
      <p:sp>
        <p:nvSpPr>
          <p:cNvPr id="3" name="Symbol zastępczy zawartości 2"/>
          <p:cNvSpPr>
            <a:spLocks noGrp="1"/>
          </p:cNvSpPr>
          <p:nvPr>
            <p:ph idx="1"/>
          </p:nvPr>
        </p:nvSpPr>
        <p:spPr>
          <a:xfrm>
            <a:off x="457200" y="1600200"/>
            <a:ext cx="8229600" cy="5069160"/>
          </a:xfrm>
        </p:spPr>
        <p:txBody>
          <a:bodyPr>
            <a:normAutofit/>
          </a:bodyPr>
          <a:lstStyle/>
          <a:p>
            <a:r>
              <a:rPr lang="pl-PL" sz="2800" dirty="0" err="1" smtClean="0"/>
              <a:t>The</a:t>
            </a:r>
            <a:r>
              <a:rPr lang="pl-PL" sz="2800" dirty="0" smtClean="0"/>
              <a:t> </a:t>
            </a:r>
            <a:r>
              <a:rPr lang="pl-PL" sz="2800" dirty="0" err="1" smtClean="0"/>
              <a:t>vision</a:t>
            </a:r>
            <a:r>
              <a:rPr lang="pl-PL" sz="2800" dirty="0" smtClean="0"/>
              <a:t> </a:t>
            </a:r>
            <a:r>
              <a:rPr lang="pl-PL" sz="2800" dirty="0" err="1" smtClean="0"/>
              <a:t>is</a:t>
            </a:r>
            <a:r>
              <a:rPr lang="pl-PL" sz="2800" dirty="0" smtClean="0"/>
              <a:t> "</a:t>
            </a:r>
            <a:r>
              <a:rPr lang="pl-PL" sz="2800" i="1" dirty="0" smtClean="0"/>
              <a:t>a </a:t>
            </a:r>
            <a:r>
              <a:rPr lang="pl-PL" sz="2800" i="1" dirty="0" err="1" smtClean="0"/>
              <a:t>world</a:t>
            </a:r>
            <a:r>
              <a:rPr lang="pl-PL" sz="2800" i="1" dirty="0" smtClean="0"/>
              <a:t> </a:t>
            </a:r>
            <a:r>
              <a:rPr lang="pl-PL" sz="2800" i="1" dirty="0" err="1" smtClean="0"/>
              <a:t>where</a:t>
            </a:r>
            <a:r>
              <a:rPr lang="pl-PL" sz="2800" i="1" dirty="0" smtClean="0"/>
              <a:t> </a:t>
            </a:r>
            <a:r>
              <a:rPr lang="pl-PL" sz="2800" i="1" dirty="0" err="1" smtClean="0"/>
              <a:t>everyone</a:t>
            </a:r>
            <a:r>
              <a:rPr lang="pl-PL" sz="2800" i="1" dirty="0" smtClean="0"/>
              <a:t> </a:t>
            </a:r>
            <a:r>
              <a:rPr lang="pl-PL" sz="2800" i="1" dirty="0" err="1" smtClean="0"/>
              <a:t>has</a:t>
            </a:r>
            <a:r>
              <a:rPr lang="pl-PL" sz="2800" i="1" dirty="0" smtClean="0"/>
              <a:t> a </a:t>
            </a:r>
            <a:r>
              <a:rPr lang="pl-PL" sz="2800" i="1" dirty="0" err="1" smtClean="0"/>
              <a:t>decent</a:t>
            </a:r>
            <a:r>
              <a:rPr lang="pl-PL" sz="2800" i="1" dirty="0" smtClean="0"/>
              <a:t> place to live</a:t>
            </a:r>
            <a:r>
              <a:rPr lang="pl-PL" sz="2800" dirty="0" smtClean="0"/>
              <a:t>”</a:t>
            </a:r>
          </a:p>
          <a:p>
            <a:pPr>
              <a:buNone/>
            </a:pPr>
            <a:endParaRPr lang="pl-PL" sz="2800" dirty="0" smtClean="0"/>
          </a:p>
          <a:p>
            <a:r>
              <a:rPr lang="pl-PL" sz="2800" dirty="0" err="1" smtClean="0"/>
              <a:t>The</a:t>
            </a:r>
            <a:r>
              <a:rPr lang="pl-PL" sz="2800" dirty="0" smtClean="0"/>
              <a:t> </a:t>
            </a:r>
            <a:r>
              <a:rPr lang="pl-PL" sz="2800" dirty="0" err="1" smtClean="0"/>
              <a:t>mission</a:t>
            </a:r>
            <a:r>
              <a:rPr lang="pl-PL" sz="2800" dirty="0" smtClean="0"/>
              <a:t> </a:t>
            </a:r>
            <a:r>
              <a:rPr lang="pl-PL" sz="2800" dirty="0" err="1" smtClean="0"/>
              <a:t>is</a:t>
            </a:r>
            <a:r>
              <a:rPr lang="pl-PL" sz="2800" dirty="0" smtClean="0"/>
              <a:t> "</a:t>
            </a:r>
            <a:r>
              <a:rPr lang="pl-PL" sz="2800" i="1" dirty="0" err="1" smtClean="0"/>
              <a:t>Fighting</a:t>
            </a:r>
            <a:r>
              <a:rPr lang="pl-PL" sz="2800" i="1" dirty="0" smtClean="0"/>
              <a:t> </a:t>
            </a:r>
            <a:r>
              <a:rPr lang="pl-PL" sz="2800" i="1" dirty="0" err="1" smtClean="0"/>
              <a:t>poverty</a:t>
            </a:r>
            <a:r>
              <a:rPr lang="pl-PL" sz="2800" i="1" dirty="0" smtClean="0"/>
              <a:t> </a:t>
            </a:r>
            <a:r>
              <a:rPr lang="pl-PL" sz="2800" i="1" dirty="0" err="1" smtClean="0"/>
              <a:t>housing</a:t>
            </a:r>
            <a:r>
              <a:rPr lang="pl-PL" sz="2800" i="1" dirty="0" smtClean="0"/>
              <a:t> and </a:t>
            </a:r>
            <a:r>
              <a:rPr lang="pl-PL" sz="2800" i="1" dirty="0" err="1" smtClean="0"/>
              <a:t>homelessness</a:t>
            </a:r>
            <a:r>
              <a:rPr lang="pl-PL" sz="2800" i="1" dirty="0" smtClean="0"/>
              <a:t> </a:t>
            </a:r>
            <a:r>
              <a:rPr lang="pl-PL" sz="2800" i="1" dirty="0" err="1" smtClean="0"/>
              <a:t>prevention</a:t>
            </a:r>
            <a:r>
              <a:rPr lang="pl-PL" sz="2800" i="1" dirty="0" smtClean="0"/>
              <a:t> </a:t>
            </a:r>
            <a:r>
              <a:rPr lang="pl-PL" sz="2800" i="1" dirty="0" err="1" smtClean="0"/>
              <a:t>through</a:t>
            </a:r>
            <a:r>
              <a:rPr lang="pl-PL" sz="2800" i="1" dirty="0" smtClean="0"/>
              <a:t> construction and </a:t>
            </a:r>
            <a:r>
              <a:rPr lang="pl-PL" sz="2800" i="1" dirty="0" err="1" smtClean="0"/>
              <a:t>renovation</a:t>
            </a:r>
            <a:r>
              <a:rPr lang="pl-PL" sz="2800" i="1" dirty="0" smtClean="0"/>
              <a:t> </a:t>
            </a:r>
            <a:r>
              <a:rPr lang="pl-PL" sz="2800" i="1" dirty="0" err="1" smtClean="0"/>
              <a:t>solutions</a:t>
            </a:r>
            <a:r>
              <a:rPr lang="pl-PL" sz="2800" i="1" dirty="0" smtClean="0"/>
              <a:t> for </a:t>
            </a:r>
            <a:r>
              <a:rPr lang="pl-PL" sz="2800" i="1" dirty="0" err="1" smtClean="0"/>
              <a:t>poorer</a:t>
            </a:r>
            <a:r>
              <a:rPr lang="pl-PL" sz="2800" i="1" dirty="0" smtClean="0"/>
              <a:t> and </a:t>
            </a:r>
            <a:r>
              <a:rPr lang="pl-PL" sz="2800" i="1" dirty="0" err="1" smtClean="0"/>
              <a:t>socially</a:t>
            </a:r>
            <a:r>
              <a:rPr lang="pl-PL" sz="2800" i="1" dirty="0" smtClean="0"/>
              <a:t> </a:t>
            </a:r>
            <a:r>
              <a:rPr lang="pl-PL" sz="2800" i="1" dirty="0" err="1" smtClean="0"/>
              <a:t>excluded</a:t>
            </a:r>
            <a:r>
              <a:rPr lang="pl-PL" sz="2800" i="1" dirty="0" smtClean="0"/>
              <a:t> </a:t>
            </a:r>
            <a:r>
              <a:rPr lang="pl-PL" sz="2800" i="1" dirty="0" err="1" smtClean="0"/>
              <a:t>groups</a:t>
            </a:r>
            <a:r>
              <a:rPr lang="pl-PL" sz="2800" dirty="0" smtClean="0"/>
              <a:t>"</a:t>
            </a:r>
          </a:p>
          <a:p>
            <a:endParaRPr lang="pl-PL"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b="1" dirty="0" err="1" smtClean="0"/>
              <a:t>Study</a:t>
            </a:r>
            <a:r>
              <a:rPr lang="pl-PL" sz="2800" b="1" dirty="0" smtClean="0"/>
              <a:t> </a:t>
            </a:r>
            <a:r>
              <a:rPr lang="pl-PL" sz="2800" b="1" dirty="0" err="1" smtClean="0"/>
              <a:t>case</a:t>
            </a:r>
            <a:r>
              <a:rPr lang="pl-PL" sz="2800" b="1" dirty="0" smtClean="0"/>
              <a:t> 3 - </a:t>
            </a:r>
            <a:r>
              <a:rPr lang="en-US" sz="2800" dirty="0" smtClean="0"/>
              <a:t>Habitat for Humanity Poland</a:t>
            </a:r>
            <a:r>
              <a:rPr lang="pl-PL" sz="2800" dirty="0" smtClean="0"/>
              <a:t> – </a:t>
            </a:r>
            <a:r>
              <a:rPr lang="pl-PL" sz="2800" dirty="0" err="1" smtClean="0"/>
              <a:t>basic</a:t>
            </a:r>
            <a:r>
              <a:rPr lang="pl-PL" sz="2800" dirty="0" smtClean="0"/>
              <a:t> services</a:t>
            </a:r>
            <a:endParaRPr lang="pl-PL" sz="2800" b="1" dirty="0"/>
          </a:p>
        </p:txBody>
      </p:sp>
      <p:sp>
        <p:nvSpPr>
          <p:cNvPr id="3" name="Symbol zastępczy zawartości 2"/>
          <p:cNvSpPr>
            <a:spLocks noGrp="1"/>
          </p:cNvSpPr>
          <p:nvPr>
            <p:ph idx="1"/>
          </p:nvPr>
        </p:nvSpPr>
        <p:spPr>
          <a:xfrm>
            <a:off x="457200" y="1340768"/>
            <a:ext cx="8229600" cy="5328592"/>
          </a:xfrm>
        </p:spPr>
        <p:txBody>
          <a:bodyPr>
            <a:normAutofit fontScale="92500" lnSpcReduction="20000"/>
          </a:bodyPr>
          <a:lstStyle/>
          <a:p>
            <a:pPr lvl="0"/>
            <a:r>
              <a:rPr lang="pl-PL" dirty="0" err="1" smtClean="0"/>
              <a:t>Renovation</a:t>
            </a:r>
            <a:r>
              <a:rPr lang="pl-PL" dirty="0" smtClean="0"/>
              <a:t> </a:t>
            </a:r>
            <a:r>
              <a:rPr lang="pl-PL" dirty="0" err="1" smtClean="0"/>
              <a:t>facility</a:t>
            </a:r>
            <a:r>
              <a:rPr lang="pl-PL" dirty="0" smtClean="0"/>
              <a:t> </a:t>
            </a:r>
            <a:r>
              <a:rPr lang="pl-PL" dirty="0" err="1" smtClean="0"/>
              <a:t>care</a:t>
            </a:r>
            <a:r>
              <a:rPr lang="pl-PL" dirty="0" smtClean="0"/>
              <a:t> and </a:t>
            </a:r>
            <a:r>
              <a:rPr lang="pl-PL" dirty="0" err="1" smtClean="0"/>
              <a:t>rehabilitation</a:t>
            </a:r>
            <a:r>
              <a:rPr lang="pl-PL" dirty="0" smtClean="0"/>
              <a:t> </a:t>
            </a:r>
          </a:p>
          <a:p>
            <a:pPr lvl="0"/>
            <a:r>
              <a:rPr lang="pl-PL" dirty="0" err="1" smtClean="0"/>
              <a:t>Creating</a:t>
            </a:r>
            <a:r>
              <a:rPr lang="pl-PL" dirty="0" smtClean="0"/>
              <a:t> a model system of </a:t>
            </a:r>
            <a:r>
              <a:rPr lang="pl-PL" dirty="0" err="1" smtClean="0"/>
              <a:t>training</a:t>
            </a:r>
            <a:r>
              <a:rPr lang="pl-PL" dirty="0" smtClean="0"/>
              <a:t> </a:t>
            </a:r>
            <a:r>
              <a:rPr lang="pl-PL" dirty="0" err="1" smtClean="0"/>
              <a:t>flats</a:t>
            </a:r>
            <a:r>
              <a:rPr lang="pl-PL" dirty="0" smtClean="0"/>
              <a:t> for </a:t>
            </a:r>
            <a:r>
              <a:rPr lang="pl-PL" dirty="0" err="1" smtClean="0"/>
              <a:t>young</a:t>
            </a:r>
            <a:r>
              <a:rPr lang="pl-PL" dirty="0" smtClean="0"/>
              <a:t> </a:t>
            </a:r>
            <a:r>
              <a:rPr lang="pl-PL" dirty="0" err="1" smtClean="0"/>
              <a:t>people</a:t>
            </a:r>
            <a:r>
              <a:rPr lang="pl-PL" dirty="0" smtClean="0"/>
              <a:t> </a:t>
            </a:r>
          </a:p>
          <a:p>
            <a:pPr lvl="0"/>
            <a:r>
              <a:rPr lang="pl-PL" dirty="0" err="1" smtClean="0"/>
              <a:t>Flats</a:t>
            </a:r>
            <a:r>
              <a:rPr lang="pl-PL" dirty="0" smtClean="0"/>
              <a:t>’ </a:t>
            </a:r>
            <a:r>
              <a:rPr lang="pl-PL" dirty="0" err="1" smtClean="0"/>
              <a:t>renovation</a:t>
            </a:r>
            <a:r>
              <a:rPr lang="pl-PL" dirty="0" smtClean="0"/>
              <a:t> of </a:t>
            </a:r>
            <a:r>
              <a:rPr lang="pl-PL" dirty="0" err="1" smtClean="0"/>
              <a:t>families</a:t>
            </a:r>
            <a:r>
              <a:rPr lang="pl-PL" dirty="0" smtClean="0"/>
              <a:t> </a:t>
            </a:r>
            <a:r>
              <a:rPr lang="pl-PL" dirty="0" err="1" smtClean="0"/>
              <a:t>in</a:t>
            </a:r>
            <a:r>
              <a:rPr lang="pl-PL" dirty="0" smtClean="0"/>
              <a:t> </a:t>
            </a:r>
            <a:r>
              <a:rPr lang="pl-PL" dirty="0" err="1" smtClean="0"/>
              <a:t>difficult</a:t>
            </a:r>
            <a:r>
              <a:rPr lang="pl-PL" dirty="0" smtClean="0"/>
              <a:t> </a:t>
            </a:r>
            <a:r>
              <a:rPr lang="pl-PL" dirty="0" err="1" smtClean="0"/>
              <a:t>housing</a:t>
            </a:r>
            <a:r>
              <a:rPr lang="pl-PL" dirty="0" smtClean="0"/>
              <a:t> </a:t>
            </a:r>
            <a:r>
              <a:rPr lang="pl-PL" dirty="0" err="1" smtClean="0"/>
              <a:t>situation</a:t>
            </a:r>
            <a:r>
              <a:rPr lang="pl-PL" dirty="0" smtClean="0"/>
              <a:t> </a:t>
            </a:r>
          </a:p>
          <a:p>
            <a:pPr lvl="0"/>
            <a:r>
              <a:rPr lang="pl-PL" dirty="0" err="1" smtClean="0"/>
              <a:t>Projects</a:t>
            </a:r>
            <a:r>
              <a:rPr lang="pl-PL" dirty="0" smtClean="0"/>
              <a:t> for </a:t>
            </a:r>
            <a:r>
              <a:rPr lang="pl-PL" dirty="0" err="1" smtClean="0"/>
              <a:t>the</a:t>
            </a:r>
            <a:r>
              <a:rPr lang="pl-PL" dirty="0" smtClean="0"/>
              <a:t> </a:t>
            </a:r>
            <a:r>
              <a:rPr lang="pl-PL" dirty="0" err="1" smtClean="0"/>
              <a:t>renovation</a:t>
            </a:r>
            <a:r>
              <a:rPr lang="pl-PL" dirty="0" smtClean="0"/>
              <a:t> of </a:t>
            </a:r>
            <a:r>
              <a:rPr lang="pl-PL" dirty="0" err="1" smtClean="0"/>
              <a:t>neglected</a:t>
            </a:r>
            <a:r>
              <a:rPr lang="pl-PL" dirty="0" smtClean="0"/>
              <a:t> </a:t>
            </a:r>
            <a:r>
              <a:rPr lang="pl-PL" dirty="0" err="1" smtClean="0"/>
              <a:t>multifamily</a:t>
            </a:r>
            <a:r>
              <a:rPr lang="pl-PL" dirty="0" smtClean="0"/>
              <a:t> </a:t>
            </a:r>
            <a:r>
              <a:rPr lang="pl-PL" dirty="0" err="1" smtClean="0"/>
              <a:t>buildings</a:t>
            </a:r>
            <a:r>
              <a:rPr lang="pl-PL" dirty="0" smtClean="0"/>
              <a:t> </a:t>
            </a:r>
          </a:p>
          <a:p>
            <a:pPr lvl="0"/>
            <a:r>
              <a:rPr lang="pl-PL" dirty="0" smtClean="0"/>
              <a:t>Construction of </a:t>
            </a:r>
            <a:r>
              <a:rPr lang="pl-PL" dirty="0" err="1" smtClean="0"/>
              <a:t>houses</a:t>
            </a:r>
            <a:endParaRPr lang="pl-PL" dirty="0" smtClean="0"/>
          </a:p>
          <a:p>
            <a:pPr lvl="0"/>
            <a:r>
              <a:rPr lang="pl-PL" dirty="0" err="1" smtClean="0"/>
              <a:t>The</a:t>
            </a:r>
            <a:r>
              <a:rPr lang="pl-PL" dirty="0" smtClean="0"/>
              <a:t> </a:t>
            </a:r>
            <a:r>
              <a:rPr lang="pl-PL" dirty="0" err="1" smtClean="0"/>
              <a:t>organization</a:t>
            </a:r>
            <a:r>
              <a:rPr lang="pl-PL" dirty="0" smtClean="0"/>
              <a:t> </a:t>
            </a:r>
            <a:r>
              <a:rPr lang="pl-PL" dirty="0" err="1" smtClean="0"/>
              <a:t>takes</a:t>
            </a:r>
            <a:r>
              <a:rPr lang="pl-PL" dirty="0" smtClean="0"/>
              <a:t> action </a:t>
            </a:r>
            <a:r>
              <a:rPr lang="pl-PL" dirty="0" err="1" smtClean="0"/>
              <a:t>connected</a:t>
            </a:r>
            <a:r>
              <a:rPr lang="pl-PL" dirty="0" smtClean="0"/>
              <a:t> </a:t>
            </a:r>
            <a:r>
              <a:rPr lang="pl-PL" dirty="0" err="1" smtClean="0"/>
              <a:t>with</a:t>
            </a:r>
            <a:r>
              <a:rPr lang="pl-PL" dirty="0" smtClean="0"/>
              <a:t> - </a:t>
            </a:r>
            <a:r>
              <a:rPr lang="pl-PL" dirty="0" err="1" smtClean="0"/>
              <a:t>informing</a:t>
            </a:r>
            <a:r>
              <a:rPr lang="pl-PL" dirty="0" smtClean="0"/>
              <a:t> </a:t>
            </a:r>
            <a:r>
              <a:rPr lang="pl-PL" dirty="0" err="1" smtClean="0"/>
              <a:t>the</a:t>
            </a:r>
            <a:r>
              <a:rPr lang="pl-PL" dirty="0" smtClean="0"/>
              <a:t> public </a:t>
            </a:r>
            <a:r>
              <a:rPr lang="pl-PL" dirty="0" err="1" smtClean="0"/>
              <a:t>about</a:t>
            </a:r>
            <a:r>
              <a:rPr lang="pl-PL" dirty="0" smtClean="0"/>
              <a:t> </a:t>
            </a:r>
            <a:r>
              <a:rPr lang="pl-PL" dirty="0" err="1" smtClean="0"/>
              <a:t>the</a:t>
            </a:r>
            <a:r>
              <a:rPr lang="pl-PL" dirty="0" smtClean="0"/>
              <a:t> </a:t>
            </a:r>
            <a:r>
              <a:rPr lang="pl-PL" dirty="0" err="1" smtClean="0"/>
              <a:t>latest</a:t>
            </a:r>
            <a:r>
              <a:rPr lang="pl-PL" dirty="0" smtClean="0"/>
              <a:t> </a:t>
            </a:r>
            <a:r>
              <a:rPr lang="pl-PL" dirty="0" err="1" smtClean="0"/>
              <a:t>results</a:t>
            </a:r>
            <a:r>
              <a:rPr lang="pl-PL" dirty="0" smtClean="0"/>
              <a:t> of </a:t>
            </a:r>
            <a:r>
              <a:rPr lang="pl-PL" dirty="0" err="1" smtClean="0"/>
              <a:t>the</a:t>
            </a:r>
            <a:r>
              <a:rPr lang="pl-PL" dirty="0" smtClean="0"/>
              <a:t> </a:t>
            </a:r>
            <a:r>
              <a:rPr lang="pl-PL" dirty="0" err="1" smtClean="0"/>
              <a:t>housing</a:t>
            </a:r>
            <a:r>
              <a:rPr lang="pl-PL" dirty="0" smtClean="0"/>
              <a:t> </a:t>
            </a:r>
            <a:r>
              <a:rPr lang="pl-PL" dirty="0" err="1" smtClean="0"/>
              <a:t>situation</a:t>
            </a:r>
            <a:r>
              <a:rPr lang="pl-PL" dirty="0" smtClean="0"/>
              <a:t> </a:t>
            </a:r>
            <a:r>
              <a:rPr lang="pl-PL" dirty="0" err="1" smtClean="0"/>
              <a:t>in</a:t>
            </a:r>
            <a:r>
              <a:rPr lang="pl-PL" dirty="0" smtClean="0"/>
              <a:t> Poland, </a:t>
            </a:r>
            <a:r>
              <a:rPr lang="pl-PL" dirty="0" err="1" smtClean="0"/>
              <a:t>animate</a:t>
            </a:r>
            <a:r>
              <a:rPr lang="pl-PL" dirty="0" smtClean="0"/>
              <a:t> public </a:t>
            </a:r>
            <a:r>
              <a:rPr lang="pl-PL" dirty="0" err="1" smtClean="0"/>
              <a:t>debate</a:t>
            </a:r>
            <a:r>
              <a:rPr lang="pl-PL" dirty="0" smtClean="0"/>
              <a:t> </a:t>
            </a:r>
            <a:r>
              <a:rPr lang="pl-PL" dirty="0" err="1" smtClean="0"/>
              <a:t>about</a:t>
            </a:r>
            <a:r>
              <a:rPr lang="pl-PL" dirty="0" smtClean="0"/>
              <a:t> </a:t>
            </a:r>
            <a:r>
              <a:rPr lang="pl-PL" dirty="0" err="1" smtClean="0"/>
              <a:t>housing</a:t>
            </a:r>
            <a:r>
              <a:rPr lang="pl-PL" dirty="0" smtClean="0"/>
              <a:t>, </a:t>
            </a:r>
            <a:r>
              <a:rPr lang="pl-PL" dirty="0" err="1" smtClean="0"/>
              <a:t>cooperation</a:t>
            </a:r>
            <a:r>
              <a:rPr lang="pl-PL" dirty="0" smtClean="0"/>
              <a:t> </a:t>
            </a:r>
            <a:r>
              <a:rPr lang="pl-PL" dirty="0" err="1" smtClean="0"/>
              <a:t>with</a:t>
            </a:r>
            <a:r>
              <a:rPr lang="pl-PL" dirty="0" smtClean="0"/>
              <a:t> </a:t>
            </a:r>
            <a:r>
              <a:rPr lang="pl-PL" dirty="0" err="1" smtClean="0"/>
              <a:t>local</a:t>
            </a:r>
            <a:r>
              <a:rPr lang="pl-PL" dirty="0" smtClean="0"/>
              <a:t> </a:t>
            </a:r>
            <a:r>
              <a:rPr lang="pl-PL" dirty="0" err="1" smtClean="0"/>
              <a:t>communities</a:t>
            </a:r>
            <a:r>
              <a:rPr lang="pl-PL" dirty="0" smtClean="0"/>
              <a:t> </a:t>
            </a:r>
            <a:endParaRPr lang="pl-P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b="1" dirty="0" err="1" smtClean="0"/>
              <a:t>Study</a:t>
            </a:r>
            <a:r>
              <a:rPr lang="pl-PL" sz="2800" b="1" dirty="0" smtClean="0"/>
              <a:t> </a:t>
            </a:r>
            <a:r>
              <a:rPr lang="pl-PL" sz="2800" b="1" dirty="0" err="1" smtClean="0"/>
              <a:t>case</a:t>
            </a:r>
            <a:r>
              <a:rPr lang="pl-PL" sz="2800" b="1" dirty="0" smtClean="0"/>
              <a:t> 4 - </a:t>
            </a:r>
            <a:r>
              <a:rPr lang="pl-PL" sz="2400" dirty="0" err="1" smtClean="0"/>
              <a:t>Association</a:t>
            </a:r>
            <a:r>
              <a:rPr lang="pl-PL" sz="2400" dirty="0" smtClean="0"/>
              <a:t> of </a:t>
            </a:r>
            <a:r>
              <a:rPr lang="pl-PL" sz="2400" dirty="0" err="1" smtClean="0"/>
              <a:t>Disabled</a:t>
            </a:r>
            <a:r>
              <a:rPr lang="pl-PL" sz="2400" dirty="0" smtClean="0"/>
              <a:t> for Environment EKON </a:t>
            </a:r>
            <a:r>
              <a:rPr lang="pl-PL" sz="2400" dirty="0" err="1" smtClean="0"/>
              <a:t>in</a:t>
            </a:r>
            <a:r>
              <a:rPr lang="pl-PL" sz="2400" dirty="0" smtClean="0"/>
              <a:t> Warsaw – </a:t>
            </a:r>
            <a:r>
              <a:rPr lang="pl-PL" sz="2400" dirty="0" err="1" smtClean="0"/>
              <a:t>basic</a:t>
            </a:r>
            <a:r>
              <a:rPr lang="pl-PL" sz="2400" dirty="0" smtClean="0"/>
              <a:t> </a:t>
            </a:r>
            <a:r>
              <a:rPr lang="pl-PL" sz="2400" dirty="0" err="1" smtClean="0"/>
              <a:t>facts</a:t>
            </a:r>
            <a:endParaRPr lang="pl-PL" sz="2800" dirty="0"/>
          </a:p>
        </p:txBody>
      </p:sp>
      <p:sp>
        <p:nvSpPr>
          <p:cNvPr id="3" name="Symbol zastępczy zawartości 2"/>
          <p:cNvSpPr>
            <a:spLocks noGrp="1"/>
          </p:cNvSpPr>
          <p:nvPr>
            <p:ph idx="1"/>
          </p:nvPr>
        </p:nvSpPr>
        <p:spPr>
          <a:xfrm>
            <a:off x="457200" y="1600200"/>
            <a:ext cx="8229600" cy="4997152"/>
          </a:xfrm>
        </p:spPr>
        <p:txBody>
          <a:bodyPr>
            <a:normAutofit/>
          </a:bodyPr>
          <a:lstStyle/>
          <a:p>
            <a:pPr>
              <a:buNone/>
            </a:pPr>
            <a:endParaRPr lang="pl-PL" sz="2800" dirty="0" smtClean="0"/>
          </a:p>
          <a:p>
            <a:r>
              <a:rPr lang="pl-PL" sz="2800" dirty="0" err="1" smtClean="0"/>
              <a:t>The</a:t>
            </a:r>
            <a:r>
              <a:rPr lang="pl-PL" sz="2800" dirty="0" smtClean="0"/>
              <a:t> </a:t>
            </a:r>
            <a:r>
              <a:rPr lang="pl-PL" sz="2800" dirty="0" err="1" smtClean="0"/>
              <a:t>association</a:t>
            </a:r>
            <a:r>
              <a:rPr lang="pl-PL" sz="2800" dirty="0" smtClean="0"/>
              <a:t> </a:t>
            </a:r>
            <a:r>
              <a:rPr lang="pl-PL" sz="2800" dirty="0" err="1" smtClean="0"/>
              <a:t>is</a:t>
            </a:r>
            <a:r>
              <a:rPr lang="pl-PL" sz="2800" dirty="0" smtClean="0"/>
              <a:t> a </a:t>
            </a:r>
            <a:r>
              <a:rPr lang="pl-PL" sz="2800" dirty="0" err="1" smtClean="0"/>
              <a:t>social</a:t>
            </a:r>
            <a:r>
              <a:rPr lang="pl-PL" sz="2800" dirty="0" smtClean="0"/>
              <a:t> </a:t>
            </a:r>
            <a:r>
              <a:rPr lang="pl-PL" sz="2800" dirty="0" err="1" smtClean="0"/>
              <a:t>enterprise</a:t>
            </a:r>
            <a:r>
              <a:rPr lang="pl-PL" sz="2800" dirty="0" smtClean="0"/>
              <a:t> </a:t>
            </a:r>
            <a:r>
              <a:rPr lang="pl-PL" sz="2800" dirty="0" err="1" smtClean="0"/>
              <a:t>which</a:t>
            </a:r>
            <a:r>
              <a:rPr lang="pl-PL" sz="2800" dirty="0" smtClean="0"/>
              <a:t> </a:t>
            </a:r>
            <a:r>
              <a:rPr lang="pl-PL" sz="2800" dirty="0" err="1" smtClean="0"/>
              <a:t>primary</a:t>
            </a:r>
            <a:r>
              <a:rPr lang="pl-PL" sz="2800" dirty="0" smtClean="0"/>
              <a:t> </a:t>
            </a:r>
            <a:r>
              <a:rPr lang="pl-PL" sz="2800" dirty="0" err="1" smtClean="0"/>
              <a:t>goal</a:t>
            </a:r>
            <a:r>
              <a:rPr lang="pl-PL" sz="2800" dirty="0" smtClean="0"/>
              <a:t> </a:t>
            </a:r>
            <a:r>
              <a:rPr lang="pl-PL" sz="2800" dirty="0" err="1" smtClean="0"/>
              <a:t>is</a:t>
            </a:r>
            <a:r>
              <a:rPr lang="pl-PL" sz="2800" dirty="0" smtClean="0"/>
              <a:t> </a:t>
            </a:r>
            <a:r>
              <a:rPr lang="pl-PL" sz="2800" dirty="0" err="1" smtClean="0"/>
              <a:t>job</a:t>
            </a:r>
            <a:r>
              <a:rPr lang="pl-PL" sz="2800" dirty="0" smtClean="0"/>
              <a:t> </a:t>
            </a:r>
            <a:r>
              <a:rPr lang="pl-PL" sz="2800" dirty="0" err="1" smtClean="0"/>
              <a:t>activity</a:t>
            </a:r>
            <a:r>
              <a:rPr lang="pl-PL" sz="2800" dirty="0" smtClean="0"/>
              <a:t> and </a:t>
            </a:r>
            <a:r>
              <a:rPr lang="pl-PL" sz="2800" dirty="0" err="1" smtClean="0"/>
              <a:t>making</a:t>
            </a:r>
            <a:r>
              <a:rPr lang="pl-PL" sz="2800" dirty="0" smtClean="0"/>
              <a:t> </a:t>
            </a:r>
            <a:r>
              <a:rPr lang="pl-PL" sz="2800" dirty="0" err="1" smtClean="0"/>
              <a:t>workplaces</a:t>
            </a:r>
            <a:r>
              <a:rPr lang="pl-PL" sz="2800" dirty="0" smtClean="0"/>
              <a:t> for </a:t>
            </a:r>
            <a:r>
              <a:rPr lang="pl-PL" sz="2800" dirty="0" err="1" smtClean="0"/>
              <a:t>disabled</a:t>
            </a:r>
            <a:r>
              <a:rPr lang="pl-PL" sz="2800" dirty="0" smtClean="0"/>
              <a:t> </a:t>
            </a:r>
            <a:r>
              <a:rPr lang="pl-PL" sz="2800" dirty="0" err="1" smtClean="0"/>
              <a:t>people</a:t>
            </a:r>
            <a:r>
              <a:rPr lang="pl-PL" sz="2800" dirty="0" smtClean="0"/>
              <a:t> </a:t>
            </a:r>
          </a:p>
          <a:p>
            <a:pPr>
              <a:buNone/>
            </a:pPr>
            <a:endParaRPr lang="pl-PL" sz="3000" dirty="0" smtClean="0"/>
          </a:p>
          <a:p>
            <a:r>
              <a:rPr lang="pl-PL" sz="2800" dirty="0" err="1" smtClean="0"/>
              <a:t>The</a:t>
            </a:r>
            <a:r>
              <a:rPr lang="pl-PL" sz="2800" dirty="0" smtClean="0"/>
              <a:t> </a:t>
            </a:r>
            <a:r>
              <a:rPr lang="pl-PL" sz="2800" dirty="0" err="1" smtClean="0"/>
              <a:t>association</a:t>
            </a:r>
            <a:r>
              <a:rPr lang="pl-PL" sz="2800" dirty="0" smtClean="0"/>
              <a:t> was </a:t>
            </a:r>
            <a:r>
              <a:rPr lang="pl-PL" sz="2800" dirty="0" err="1" smtClean="0"/>
              <a:t>founded</a:t>
            </a:r>
            <a:r>
              <a:rPr lang="pl-PL" sz="2800" dirty="0" smtClean="0"/>
              <a:t> </a:t>
            </a:r>
            <a:r>
              <a:rPr lang="pl-PL" sz="2800" dirty="0" err="1" smtClean="0"/>
              <a:t>in</a:t>
            </a:r>
            <a:r>
              <a:rPr lang="pl-PL" sz="2800" dirty="0" smtClean="0"/>
              <a:t> 2003, </a:t>
            </a:r>
            <a:r>
              <a:rPr lang="pl-PL" sz="2800" dirty="0" err="1" smtClean="0"/>
              <a:t>from</a:t>
            </a:r>
            <a:r>
              <a:rPr lang="pl-PL" sz="2800" dirty="0" smtClean="0"/>
              <a:t> </a:t>
            </a:r>
            <a:r>
              <a:rPr lang="pl-PL" sz="2800" dirty="0" err="1" smtClean="0"/>
              <a:t>the</a:t>
            </a:r>
            <a:r>
              <a:rPr lang="pl-PL" sz="2800" dirty="0" smtClean="0"/>
              <a:t> joint </a:t>
            </a:r>
            <a:r>
              <a:rPr lang="pl-PL" sz="2800" dirty="0" err="1" smtClean="0"/>
              <a:t>initiative</a:t>
            </a:r>
            <a:r>
              <a:rPr lang="pl-PL" sz="2800" dirty="0" smtClean="0"/>
              <a:t> of </a:t>
            </a:r>
            <a:r>
              <a:rPr lang="pl-PL" sz="2800" dirty="0" err="1" smtClean="0"/>
              <a:t>disabled</a:t>
            </a:r>
            <a:r>
              <a:rPr lang="pl-PL" sz="2800" dirty="0" smtClean="0"/>
              <a:t> </a:t>
            </a:r>
            <a:r>
              <a:rPr lang="pl-PL" sz="2800" dirty="0" err="1" smtClean="0"/>
              <a:t>people</a:t>
            </a:r>
            <a:r>
              <a:rPr lang="pl-PL" sz="2800" dirty="0" smtClean="0"/>
              <a:t> and </a:t>
            </a:r>
            <a:r>
              <a:rPr lang="pl-PL" sz="2800" dirty="0" err="1" smtClean="0"/>
              <a:t>enthusiasts</a:t>
            </a:r>
            <a:r>
              <a:rPr lang="pl-PL" sz="2800" dirty="0" smtClean="0"/>
              <a:t> </a:t>
            </a:r>
            <a:r>
              <a:rPr lang="pl-PL" sz="2800" dirty="0" err="1" smtClean="0"/>
              <a:t>in</a:t>
            </a:r>
            <a:r>
              <a:rPr lang="pl-PL" sz="2800" dirty="0" smtClean="0"/>
              <a:t> </a:t>
            </a:r>
            <a:r>
              <a:rPr lang="pl-PL" sz="2800" dirty="0" err="1" smtClean="0"/>
              <a:t>the</a:t>
            </a:r>
            <a:r>
              <a:rPr lang="pl-PL" sz="2800" dirty="0" smtClean="0"/>
              <a:t> field of </a:t>
            </a:r>
            <a:r>
              <a:rPr lang="pl-PL" sz="2800" dirty="0" err="1" smtClean="0"/>
              <a:t>ecology</a:t>
            </a:r>
            <a:r>
              <a:rPr lang="pl-PL" sz="2800" dirty="0" smtClean="0"/>
              <a:t> and </a:t>
            </a:r>
            <a:r>
              <a:rPr lang="pl-PL" sz="2800" dirty="0" err="1" smtClean="0"/>
              <a:t>the</a:t>
            </a:r>
            <a:r>
              <a:rPr lang="pl-PL" sz="2800" dirty="0" smtClean="0"/>
              <a:t> natural environment</a:t>
            </a:r>
            <a:endParaRPr lang="pl-P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b="1" dirty="0" err="1" smtClean="0"/>
              <a:t>Study</a:t>
            </a:r>
            <a:r>
              <a:rPr lang="pl-PL" sz="2800" b="1" dirty="0" smtClean="0"/>
              <a:t> </a:t>
            </a:r>
            <a:r>
              <a:rPr lang="pl-PL" sz="2800" b="1" dirty="0" err="1" smtClean="0"/>
              <a:t>case</a:t>
            </a:r>
            <a:r>
              <a:rPr lang="pl-PL" sz="2800" b="1" dirty="0" smtClean="0"/>
              <a:t> 4 - </a:t>
            </a:r>
            <a:r>
              <a:rPr lang="pl-PL" sz="2800" dirty="0" err="1" smtClean="0"/>
              <a:t>Association</a:t>
            </a:r>
            <a:r>
              <a:rPr lang="pl-PL" sz="2800" dirty="0" smtClean="0"/>
              <a:t> of </a:t>
            </a:r>
            <a:r>
              <a:rPr lang="pl-PL" sz="2800" dirty="0" err="1" smtClean="0"/>
              <a:t>Disabled</a:t>
            </a:r>
            <a:r>
              <a:rPr lang="pl-PL" sz="2800" dirty="0" smtClean="0"/>
              <a:t> for Environment EKON </a:t>
            </a:r>
            <a:r>
              <a:rPr lang="pl-PL" sz="2800" dirty="0" err="1" smtClean="0"/>
              <a:t>in</a:t>
            </a:r>
            <a:r>
              <a:rPr lang="pl-PL" sz="2800" dirty="0" smtClean="0"/>
              <a:t> Warsaw - </a:t>
            </a:r>
            <a:r>
              <a:rPr lang="pl-PL" sz="2800" dirty="0" err="1" smtClean="0"/>
              <a:t>activities</a:t>
            </a:r>
            <a:endParaRPr lang="pl-PL" sz="2800" b="1" dirty="0"/>
          </a:p>
        </p:txBody>
      </p:sp>
      <p:sp>
        <p:nvSpPr>
          <p:cNvPr id="3" name="Symbol zastępczy zawartości 2"/>
          <p:cNvSpPr>
            <a:spLocks noGrp="1"/>
          </p:cNvSpPr>
          <p:nvPr>
            <p:ph idx="1"/>
          </p:nvPr>
        </p:nvSpPr>
        <p:spPr>
          <a:xfrm>
            <a:off x="179512" y="1412776"/>
            <a:ext cx="8507288" cy="5184576"/>
          </a:xfrm>
        </p:spPr>
        <p:txBody>
          <a:bodyPr>
            <a:normAutofit fontScale="85000" lnSpcReduction="20000"/>
          </a:bodyPr>
          <a:lstStyle/>
          <a:p>
            <a:r>
              <a:rPr lang="pl-PL" dirty="0" smtClean="0"/>
              <a:t>EKON </a:t>
            </a:r>
            <a:r>
              <a:rPr lang="pl-PL" dirty="0" err="1" smtClean="0"/>
              <a:t>Association</a:t>
            </a:r>
            <a:r>
              <a:rPr lang="pl-PL" dirty="0" smtClean="0"/>
              <a:t>, </a:t>
            </a:r>
            <a:r>
              <a:rPr lang="pl-PL" dirty="0" err="1" smtClean="0"/>
              <a:t>in</a:t>
            </a:r>
            <a:r>
              <a:rPr lang="pl-PL" dirty="0" smtClean="0"/>
              <a:t> </a:t>
            </a:r>
            <a:r>
              <a:rPr lang="pl-PL" dirty="0" err="1" smtClean="0"/>
              <a:t>cooperation</a:t>
            </a:r>
            <a:r>
              <a:rPr lang="pl-PL" dirty="0" smtClean="0"/>
              <a:t> </a:t>
            </a:r>
            <a:r>
              <a:rPr lang="pl-PL" dirty="0" err="1" smtClean="0"/>
              <a:t>with</a:t>
            </a:r>
            <a:r>
              <a:rPr lang="pl-PL" dirty="0" smtClean="0"/>
              <a:t> </a:t>
            </a:r>
            <a:r>
              <a:rPr lang="pl-PL" dirty="0" err="1" smtClean="0"/>
              <a:t>Integration</a:t>
            </a:r>
            <a:r>
              <a:rPr lang="pl-PL" dirty="0" smtClean="0"/>
              <a:t> of </a:t>
            </a:r>
            <a:r>
              <a:rPr lang="pl-PL" dirty="0" err="1" smtClean="0"/>
              <a:t>People</a:t>
            </a:r>
            <a:r>
              <a:rPr lang="pl-PL" dirty="0" smtClean="0"/>
              <a:t> </a:t>
            </a:r>
            <a:r>
              <a:rPr lang="pl-PL" dirty="0" err="1" smtClean="0"/>
              <a:t>with</a:t>
            </a:r>
            <a:r>
              <a:rPr lang="pl-PL" dirty="0" smtClean="0"/>
              <a:t> </a:t>
            </a:r>
            <a:r>
              <a:rPr lang="pl-PL" dirty="0" err="1" smtClean="0"/>
              <a:t>Disabilities</a:t>
            </a:r>
            <a:r>
              <a:rPr lang="pl-PL" dirty="0" smtClean="0"/>
              <a:t> Platform PION </a:t>
            </a:r>
            <a:r>
              <a:rPr lang="pl-PL" dirty="0" err="1" smtClean="0"/>
              <a:t>searches</a:t>
            </a:r>
            <a:r>
              <a:rPr lang="pl-PL" dirty="0" smtClean="0"/>
              <a:t>, </a:t>
            </a:r>
            <a:r>
              <a:rPr lang="pl-PL" dirty="0" err="1" smtClean="0"/>
              <a:t>prepares</a:t>
            </a:r>
            <a:r>
              <a:rPr lang="pl-PL" dirty="0" smtClean="0"/>
              <a:t> and </a:t>
            </a:r>
            <a:r>
              <a:rPr lang="pl-PL" dirty="0" err="1" smtClean="0"/>
              <a:t>introduces</a:t>
            </a:r>
            <a:r>
              <a:rPr lang="pl-PL" dirty="0" smtClean="0"/>
              <a:t> </a:t>
            </a:r>
            <a:r>
              <a:rPr lang="pl-PL" dirty="0" err="1" smtClean="0"/>
              <a:t>people</a:t>
            </a:r>
            <a:r>
              <a:rPr lang="pl-PL" dirty="0" smtClean="0"/>
              <a:t> </a:t>
            </a:r>
            <a:r>
              <a:rPr lang="pl-PL" dirty="0" err="1" smtClean="0"/>
              <a:t>with</a:t>
            </a:r>
            <a:r>
              <a:rPr lang="pl-PL" dirty="0" smtClean="0"/>
              <a:t> </a:t>
            </a:r>
            <a:r>
              <a:rPr lang="pl-PL" dirty="0" err="1" smtClean="0"/>
              <a:t>disabilities</a:t>
            </a:r>
            <a:r>
              <a:rPr lang="pl-PL" dirty="0" smtClean="0"/>
              <a:t> </a:t>
            </a:r>
            <a:r>
              <a:rPr lang="pl-PL" dirty="0" err="1" smtClean="0"/>
              <a:t>in</a:t>
            </a:r>
            <a:r>
              <a:rPr lang="pl-PL" dirty="0" smtClean="0"/>
              <a:t> </a:t>
            </a:r>
            <a:r>
              <a:rPr lang="pl-PL" dirty="0" err="1" smtClean="0"/>
              <a:t>the</a:t>
            </a:r>
            <a:r>
              <a:rPr lang="pl-PL" dirty="0" smtClean="0"/>
              <a:t> </a:t>
            </a:r>
            <a:r>
              <a:rPr lang="pl-PL" dirty="0" err="1" smtClean="0"/>
              <a:t>open</a:t>
            </a:r>
            <a:r>
              <a:rPr lang="pl-PL" dirty="0" smtClean="0"/>
              <a:t> </a:t>
            </a:r>
            <a:r>
              <a:rPr lang="pl-PL" dirty="0" err="1" smtClean="0"/>
              <a:t>labour</a:t>
            </a:r>
            <a:r>
              <a:rPr lang="pl-PL" dirty="0" smtClean="0"/>
              <a:t> market and </a:t>
            </a:r>
            <a:r>
              <a:rPr lang="pl-PL" dirty="0" err="1" smtClean="0"/>
              <a:t>also</a:t>
            </a:r>
            <a:r>
              <a:rPr lang="pl-PL" dirty="0" smtClean="0"/>
              <a:t> </a:t>
            </a:r>
            <a:r>
              <a:rPr lang="pl-PL" dirty="0" err="1" smtClean="0"/>
              <a:t>helps</a:t>
            </a:r>
            <a:r>
              <a:rPr lang="pl-PL" dirty="0" smtClean="0"/>
              <a:t> </a:t>
            </a:r>
            <a:r>
              <a:rPr lang="pl-PL" dirty="0" err="1" smtClean="0"/>
              <a:t>them</a:t>
            </a:r>
            <a:r>
              <a:rPr lang="pl-PL" dirty="0" smtClean="0"/>
              <a:t> to </a:t>
            </a:r>
            <a:r>
              <a:rPr lang="pl-PL" dirty="0" err="1" smtClean="0"/>
              <a:t>attain</a:t>
            </a:r>
            <a:r>
              <a:rPr lang="pl-PL" dirty="0" smtClean="0"/>
              <a:t> and </a:t>
            </a:r>
            <a:r>
              <a:rPr lang="pl-PL" dirty="0" err="1" smtClean="0"/>
              <a:t>sustain</a:t>
            </a:r>
            <a:r>
              <a:rPr lang="pl-PL" dirty="0" smtClean="0"/>
              <a:t> </a:t>
            </a:r>
            <a:r>
              <a:rPr lang="pl-PL" dirty="0" err="1" smtClean="0"/>
              <a:t>employment</a:t>
            </a:r>
            <a:r>
              <a:rPr lang="pl-PL" dirty="0" smtClean="0"/>
              <a:t> </a:t>
            </a:r>
          </a:p>
          <a:p>
            <a:r>
              <a:rPr lang="pl-PL" dirty="0" smtClean="0"/>
              <a:t>For </a:t>
            </a:r>
            <a:r>
              <a:rPr lang="pl-PL" dirty="0" err="1" smtClean="0"/>
              <a:t>the</a:t>
            </a:r>
            <a:r>
              <a:rPr lang="pl-PL" dirty="0" smtClean="0"/>
              <a:t> </a:t>
            </a:r>
            <a:r>
              <a:rPr lang="pl-PL" dirty="0" err="1" smtClean="0"/>
              <a:t>employers</a:t>
            </a:r>
            <a:r>
              <a:rPr lang="pl-PL" dirty="0" smtClean="0"/>
              <a:t> </a:t>
            </a:r>
            <a:r>
              <a:rPr lang="pl-PL" dirty="0" err="1" smtClean="0"/>
              <a:t>cooperating</a:t>
            </a:r>
            <a:r>
              <a:rPr lang="pl-PL" dirty="0" smtClean="0"/>
              <a:t> </a:t>
            </a:r>
            <a:r>
              <a:rPr lang="pl-PL" dirty="0" err="1" smtClean="0"/>
              <a:t>with</a:t>
            </a:r>
            <a:r>
              <a:rPr lang="pl-PL" dirty="0" smtClean="0"/>
              <a:t> EKON </a:t>
            </a:r>
            <a:r>
              <a:rPr lang="pl-PL" dirty="0" err="1" smtClean="0"/>
              <a:t>are</a:t>
            </a:r>
            <a:r>
              <a:rPr lang="pl-PL" dirty="0" smtClean="0"/>
              <a:t> </a:t>
            </a:r>
            <a:r>
              <a:rPr lang="pl-PL" dirty="0" err="1" smtClean="0"/>
              <a:t>offered</a:t>
            </a:r>
            <a:r>
              <a:rPr lang="pl-PL" dirty="0" smtClean="0"/>
              <a:t> </a:t>
            </a:r>
            <a:r>
              <a:rPr lang="pl-PL" dirty="0" err="1" smtClean="0"/>
              <a:t>training</a:t>
            </a:r>
            <a:r>
              <a:rPr lang="pl-PL" dirty="0" smtClean="0"/>
              <a:t>, </a:t>
            </a:r>
            <a:r>
              <a:rPr lang="pl-PL" dirty="0" err="1" smtClean="0"/>
              <a:t>which</a:t>
            </a:r>
            <a:r>
              <a:rPr lang="pl-PL" dirty="0" smtClean="0"/>
              <a:t> </a:t>
            </a:r>
            <a:r>
              <a:rPr lang="pl-PL" dirty="0" err="1" smtClean="0"/>
              <a:t>aim</a:t>
            </a:r>
            <a:r>
              <a:rPr lang="pl-PL" dirty="0" smtClean="0"/>
              <a:t> </a:t>
            </a:r>
            <a:r>
              <a:rPr lang="pl-PL" dirty="0" err="1" smtClean="0"/>
              <a:t>is</a:t>
            </a:r>
            <a:r>
              <a:rPr lang="pl-PL" dirty="0" smtClean="0"/>
              <a:t> to </a:t>
            </a:r>
            <a:r>
              <a:rPr lang="pl-PL" dirty="0" err="1" smtClean="0"/>
              <a:t>remove</a:t>
            </a:r>
            <a:r>
              <a:rPr lang="pl-PL" dirty="0" smtClean="0"/>
              <a:t> </a:t>
            </a:r>
            <a:r>
              <a:rPr lang="pl-PL" dirty="0" err="1" smtClean="0"/>
              <a:t>barriers</a:t>
            </a:r>
            <a:r>
              <a:rPr lang="pl-PL" dirty="0" smtClean="0"/>
              <a:t> (</a:t>
            </a:r>
            <a:r>
              <a:rPr lang="pl-PL" dirty="0" err="1" smtClean="0"/>
              <a:t>social</a:t>
            </a:r>
            <a:r>
              <a:rPr lang="pl-PL" dirty="0" smtClean="0"/>
              <a:t>, </a:t>
            </a:r>
            <a:r>
              <a:rPr lang="pl-PL" dirty="0" err="1" smtClean="0"/>
              <a:t>psychological</a:t>
            </a:r>
            <a:r>
              <a:rPr lang="pl-PL" dirty="0" smtClean="0"/>
              <a:t> and </a:t>
            </a:r>
            <a:r>
              <a:rPr lang="pl-PL" dirty="0" err="1" smtClean="0"/>
              <a:t>environmental</a:t>
            </a:r>
            <a:r>
              <a:rPr lang="pl-PL" dirty="0" smtClean="0"/>
              <a:t>) </a:t>
            </a:r>
            <a:r>
              <a:rPr lang="pl-PL" dirty="0" err="1" smtClean="0"/>
              <a:t>through</a:t>
            </a:r>
            <a:r>
              <a:rPr lang="pl-PL" dirty="0" smtClean="0"/>
              <a:t> </a:t>
            </a:r>
            <a:r>
              <a:rPr lang="pl-PL" dirty="0" err="1" smtClean="0"/>
              <a:t>the</a:t>
            </a:r>
            <a:r>
              <a:rPr lang="pl-PL" dirty="0" smtClean="0"/>
              <a:t> </a:t>
            </a:r>
            <a:r>
              <a:rPr lang="pl-PL" dirty="0" err="1" smtClean="0"/>
              <a:t>dissemination</a:t>
            </a:r>
            <a:r>
              <a:rPr lang="pl-PL" dirty="0" smtClean="0"/>
              <a:t> of </a:t>
            </a:r>
            <a:r>
              <a:rPr lang="pl-PL" dirty="0" err="1" smtClean="0"/>
              <a:t>knowledge</a:t>
            </a:r>
            <a:r>
              <a:rPr lang="pl-PL" dirty="0" smtClean="0"/>
              <a:t> </a:t>
            </a:r>
            <a:r>
              <a:rPr lang="pl-PL" dirty="0" err="1" smtClean="0"/>
              <a:t>about</a:t>
            </a:r>
            <a:r>
              <a:rPr lang="pl-PL" dirty="0" smtClean="0"/>
              <a:t> </a:t>
            </a:r>
            <a:r>
              <a:rPr lang="pl-PL" dirty="0" err="1" smtClean="0"/>
              <a:t>people</a:t>
            </a:r>
            <a:r>
              <a:rPr lang="pl-PL" dirty="0" smtClean="0"/>
              <a:t> </a:t>
            </a:r>
            <a:r>
              <a:rPr lang="pl-PL" dirty="0" err="1" smtClean="0"/>
              <a:t>with</a:t>
            </a:r>
            <a:r>
              <a:rPr lang="pl-PL" dirty="0" smtClean="0"/>
              <a:t> </a:t>
            </a:r>
            <a:r>
              <a:rPr lang="pl-PL" dirty="0" err="1" smtClean="0"/>
              <a:t>disabilities</a:t>
            </a:r>
            <a:r>
              <a:rPr lang="pl-PL" dirty="0" smtClean="0"/>
              <a:t> and </a:t>
            </a:r>
            <a:r>
              <a:rPr lang="pl-PL" dirty="0" err="1" smtClean="0"/>
              <a:t>conditions</a:t>
            </a:r>
            <a:r>
              <a:rPr lang="pl-PL" dirty="0" smtClean="0"/>
              <a:t> associated </a:t>
            </a:r>
            <a:r>
              <a:rPr lang="pl-PL" dirty="0" err="1" smtClean="0"/>
              <a:t>with</a:t>
            </a:r>
            <a:r>
              <a:rPr lang="pl-PL" dirty="0" smtClean="0"/>
              <a:t> </a:t>
            </a:r>
            <a:r>
              <a:rPr lang="pl-PL" dirty="0" err="1" smtClean="0"/>
              <a:t>theirs</a:t>
            </a:r>
            <a:r>
              <a:rPr lang="pl-PL" dirty="0" smtClean="0"/>
              <a:t>’ </a:t>
            </a:r>
            <a:r>
              <a:rPr lang="pl-PL" dirty="0" err="1" smtClean="0"/>
              <a:t>employment</a:t>
            </a:r>
            <a:r>
              <a:rPr lang="pl-PL" dirty="0" smtClean="0"/>
              <a:t> </a:t>
            </a:r>
          </a:p>
          <a:p>
            <a:r>
              <a:rPr lang="pl-PL" dirty="0" smtClean="0"/>
              <a:t>EKON </a:t>
            </a:r>
            <a:r>
              <a:rPr lang="pl-PL" dirty="0" err="1" smtClean="0"/>
              <a:t>provides</a:t>
            </a:r>
            <a:r>
              <a:rPr lang="pl-PL" dirty="0" smtClean="0"/>
              <a:t> waste </a:t>
            </a:r>
            <a:r>
              <a:rPr lang="pl-PL" dirty="0" err="1" smtClean="0"/>
              <a:t>collection</a:t>
            </a:r>
            <a:r>
              <a:rPr lang="pl-PL" dirty="0" smtClean="0"/>
              <a:t> program Prowadzi własny program zbiórki odpadów. Waste </a:t>
            </a:r>
            <a:r>
              <a:rPr lang="pl-PL" dirty="0" err="1" smtClean="0"/>
              <a:t>is</a:t>
            </a:r>
            <a:r>
              <a:rPr lang="pl-PL" dirty="0" smtClean="0"/>
              <a:t> </a:t>
            </a:r>
            <a:r>
              <a:rPr lang="pl-PL" dirty="0" err="1" smtClean="0"/>
              <a:t>received</a:t>
            </a:r>
            <a:r>
              <a:rPr lang="pl-PL" dirty="0" smtClean="0"/>
              <a:t> by </a:t>
            </a:r>
            <a:r>
              <a:rPr lang="pl-PL" dirty="0" err="1" smtClean="0"/>
              <a:t>the</a:t>
            </a:r>
            <a:r>
              <a:rPr lang="pl-PL" dirty="0" smtClean="0"/>
              <a:t> </a:t>
            </a:r>
            <a:r>
              <a:rPr lang="pl-PL" dirty="0" err="1" smtClean="0"/>
              <a:t>disabled</a:t>
            </a:r>
            <a:r>
              <a:rPr lang="pl-PL" dirty="0" smtClean="0"/>
              <a:t> </a:t>
            </a:r>
            <a:r>
              <a:rPr lang="pl-PL" dirty="0" err="1" smtClean="0"/>
              <a:t>people</a:t>
            </a:r>
            <a:r>
              <a:rPr lang="pl-PL" dirty="0" smtClean="0"/>
              <a:t> </a:t>
            </a:r>
            <a:endParaRPr 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Social</a:t>
            </a:r>
            <a:r>
              <a:rPr lang="pl-PL" dirty="0" smtClean="0"/>
              <a:t> </a:t>
            </a:r>
            <a:r>
              <a:rPr lang="pl-PL" dirty="0" err="1" smtClean="0"/>
              <a:t>economy</a:t>
            </a:r>
            <a:endParaRPr lang="pl-PL" dirty="0"/>
          </a:p>
        </p:txBody>
      </p:sp>
      <p:sp>
        <p:nvSpPr>
          <p:cNvPr id="3" name="Symbol zastępczy zawartości 2"/>
          <p:cNvSpPr>
            <a:spLocks noGrp="1"/>
          </p:cNvSpPr>
          <p:nvPr>
            <p:ph idx="1"/>
          </p:nvPr>
        </p:nvSpPr>
        <p:spPr/>
        <p:txBody>
          <a:bodyPr>
            <a:normAutofit fontScale="55000" lnSpcReduction="20000"/>
          </a:bodyPr>
          <a:lstStyle/>
          <a:p>
            <a:pPr marL="0" indent="0" algn="just">
              <a:buNone/>
            </a:pPr>
            <a:r>
              <a:rPr lang="en-US" dirty="0" smtClean="0"/>
              <a:t>A social economy is a third sector among economies between the private (business) and public sectors (government). It includes organizations such as cooperatives, nonprofit organizations and charities.</a:t>
            </a:r>
            <a:endParaRPr lang="pl-PL" dirty="0" smtClean="0"/>
          </a:p>
          <a:p>
            <a:pPr marL="0" indent="0">
              <a:buNone/>
            </a:pPr>
            <a:endParaRPr lang="pl-PL" dirty="0" smtClean="0"/>
          </a:p>
          <a:p>
            <a:pPr marL="0" indent="0" algn="just">
              <a:buNone/>
            </a:pPr>
            <a:r>
              <a:rPr lang="pl-PL" dirty="0" smtClean="0"/>
              <a:t>A</a:t>
            </a:r>
            <a:r>
              <a:rPr lang="en-US" dirty="0" smtClean="0"/>
              <a:t> social economy develops because of a need for new solutions for issues (social, economic or environmental) and to satisfy needs which have been ignored (or inadequately fulfilled) by the private or public sectors. By using solutions to achieve not-for-profit aims, a social economy has a unique role in creating a strong, sustainable, prosperous and inclusive society.</a:t>
            </a:r>
          </a:p>
          <a:p>
            <a:pPr marL="0" indent="0">
              <a:buNone/>
            </a:pPr>
            <a:endParaRPr lang="pl-PL" dirty="0" smtClean="0"/>
          </a:p>
          <a:p>
            <a:pPr marL="0" indent="0" algn="just">
              <a:buNone/>
            </a:pPr>
            <a:r>
              <a:rPr lang="en-US" dirty="0" smtClean="0"/>
              <a:t>Successful social-economy </a:t>
            </a:r>
            <a:r>
              <a:rPr lang="en-US" dirty="0" err="1" smtClean="0"/>
              <a:t>organisations</a:t>
            </a:r>
            <a:r>
              <a:rPr lang="en-US" dirty="0" smtClean="0"/>
              <a:t> play a role in fulfilling governmental policy objectives by:</a:t>
            </a:r>
          </a:p>
          <a:p>
            <a:r>
              <a:rPr lang="en-US" dirty="0" smtClean="0"/>
              <a:t>Increasing productivity and competitiveness</a:t>
            </a:r>
          </a:p>
          <a:p>
            <a:r>
              <a:rPr lang="en-US" dirty="0" smtClean="0"/>
              <a:t>Contributing to socially-inclusive wealth creation</a:t>
            </a:r>
          </a:p>
          <a:p>
            <a:r>
              <a:rPr lang="en-US" dirty="0" smtClean="0"/>
              <a:t>Enabling individuals and communities to renew local </a:t>
            </a:r>
            <a:r>
              <a:rPr lang="en-US" dirty="0" err="1" smtClean="0"/>
              <a:t>neighbourhoods</a:t>
            </a:r>
            <a:endParaRPr lang="en-US" dirty="0" smtClean="0"/>
          </a:p>
          <a:p>
            <a:r>
              <a:rPr lang="en-US" dirty="0" smtClean="0"/>
              <a:t>Demonstrating new ways to deliver public services</a:t>
            </a:r>
          </a:p>
          <a:p>
            <a:r>
              <a:rPr lang="en-US" dirty="0" smtClean="0"/>
              <a:t>Developing an inclusive society and active citizenship</a:t>
            </a:r>
            <a:endParaRPr lang="pl-PL" dirty="0" smtClean="0"/>
          </a:p>
          <a:p>
            <a:pPr marL="0" indent="0">
              <a:buNone/>
            </a:pPr>
            <a:endParaRPr lang="pl-PL"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8401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
            </a:r>
            <a:br>
              <a:rPr lang="pl-PL" dirty="0" smtClean="0"/>
            </a:br>
            <a:r>
              <a:rPr lang="pl-PL" dirty="0" smtClean="0"/>
              <a:t>Three </a:t>
            </a:r>
            <a:r>
              <a:rPr lang="pl-PL" dirty="0" err="1" smtClean="0"/>
              <a:t>pilars</a:t>
            </a:r>
            <a:r>
              <a:rPr lang="pl-PL" dirty="0" smtClean="0"/>
              <a:t> of </a:t>
            </a:r>
            <a:r>
              <a:rPr lang="pl-PL" dirty="0" err="1" smtClean="0"/>
              <a:t>social</a:t>
            </a:r>
            <a:r>
              <a:rPr lang="pl-PL" dirty="0" smtClean="0"/>
              <a:t> </a:t>
            </a:r>
            <a:r>
              <a:rPr lang="pl-PL" dirty="0" err="1" smtClean="0"/>
              <a:t>economy</a:t>
            </a:r>
            <a:endParaRPr lang="pl-PL" dirty="0"/>
          </a:p>
        </p:txBody>
      </p:sp>
      <p:sp>
        <p:nvSpPr>
          <p:cNvPr id="3" name="Symbol zastępczy zawartości 2"/>
          <p:cNvSpPr>
            <a:spLocks noGrp="1"/>
          </p:cNvSpPr>
          <p:nvPr>
            <p:ph idx="1"/>
          </p:nvPr>
        </p:nvSpPr>
        <p:spPr/>
        <p:txBody>
          <a:bodyPr>
            <a:normAutofit/>
          </a:bodyPr>
          <a:lstStyle/>
          <a:p>
            <a:r>
              <a:rPr lang="en-US" dirty="0" smtClean="0"/>
              <a:t>Economic activity whose social objectives outweigh the desire to maximize profits</a:t>
            </a:r>
            <a:r>
              <a:rPr lang="pl-PL" dirty="0" smtClean="0"/>
              <a:t>.</a:t>
            </a:r>
          </a:p>
          <a:p>
            <a:r>
              <a:rPr lang="en-US" dirty="0" smtClean="0"/>
              <a:t>Activation of the local community and building social solidarity becomes an instrument of social integration</a:t>
            </a:r>
            <a:r>
              <a:rPr lang="pl-PL" dirty="0" smtClean="0"/>
              <a:t>.</a:t>
            </a:r>
            <a:endParaRPr lang="en-US" dirty="0" smtClean="0"/>
          </a:p>
          <a:p>
            <a:r>
              <a:rPr lang="en-US" dirty="0" smtClean="0"/>
              <a:t>Working as a cultural asset</a:t>
            </a:r>
            <a:r>
              <a:rPr lang="pl-PL" dirty="0" smtClean="0"/>
              <a:t> - a</a:t>
            </a:r>
            <a:r>
              <a:rPr lang="en-US" dirty="0" smtClean="0"/>
              <a:t>n antidote to professional passivity and social destruction resulting from unemployment</a:t>
            </a:r>
            <a:r>
              <a:rPr lang="pl-PL" dirty="0" smtClean="0"/>
              <a:t>.</a:t>
            </a:r>
            <a:endParaRPr lang="en-US"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9242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S</a:t>
            </a:r>
            <a:r>
              <a:rPr lang="en-US" dirty="0" err="1" smtClean="0"/>
              <a:t>ocial</a:t>
            </a:r>
            <a:r>
              <a:rPr lang="en-US" dirty="0" smtClean="0"/>
              <a:t> enterprise</a:t>
            </a:r>
            <a:endParaRPr lang="pl-PL" dirty="0"/>
          </a:p>
        </p:txBody>
      </p:sp>
      <p:sp>
        <p:nvSpPr>
          <p:cNvPr id="3" name="Symbol zastępczy zawartości 2"/>
          <p:cNvSpPr>
            <a:spLocks noGrp="1"/>
          </p:cNvSpPr>
          <p:nvPr>
            <p:ph idx="1"/>
          </p:nvPr>
        </p:nvSpPr>
        <p:spPr/>
        <p:txBody>
          <a:bodyPr>
            <a:normAutofit fontScale="92500" lnSpcReduction="20000"/>
          </a:bodyPr>
          <a:lstStyle/>
          <a:p>
            <a:pPr marL="0" indent="0">
              <a:buNone/>
            </a:pPr>
            <a:r>
              <a:rPr lang="en-US" dirty="0" smtClean="0"/>
              <a:t>The components characterizing </a:t>
            </a:r>
            <a:r>
              <a:rPr lang="pl-PL" dirty="0" smtClean="0"/>
              <a:t>SE:</a:t>
            </a:r>
          </a:p>
          <a:p>
            <a:r>
              <a:rPr lang="en-US" dirty="0" smtClean="0"/>
              <a:t>Production of products or services at risk of economic verification</a:t>
            </a:r>
            <a:r>
              <a:rPr lang="pl-PL" dirty="0" smtClean="0"/>
              <a:t>.</a:t>
            </a:r>
          </a:p>
          <a:p>
            <a:r>
              <a:rPr lang="en-US" dirty="0" smtClean="0"/>
              <a:t>Directing activities on the social integration </a:t>
            </a:r>
            <a:r>
              <a:rPr lang="pl-PL" dirty="0" smtClean="0"/>
              <a:t>in</a:t>
            </a:r>
            <a:r>
              <a:rPr lang="en-US" dirty="0" smtClean="0"/>
              <a:t> the scale of the local community</a:t>
            </a:r>
            <a:r>
              <a:rPr lang="pl-PL" dirty="0" smtClean="0"/>
              <a:t>.</a:t>
            </a:r>
          </a:p>
          <a:p>
            <a:r>
              <a:rPr lang="en-US" dirty="0" smtClean="0"/>
              <a:t>The subordination of their ownership interests of stakeholders</a:t>
            </a:r>
            <a:r>
              <a:rPr lang="pl-PL" dirty="0" smtClean="0"/>
              <a:t>.</a:t>
            </a:r>
            <a:endParaRPr lang="en-US" dirty="0" smtClean="0"/>
          </a:p>
          <a:p>
            <a:r>
              <a:rPr lang="en-US" dirty="0" smtClean="0"/>
              <a:t>Management culture </a:t>
            </a:r>
            <a:r>
              <a:rPr lang="pl-PL" dirty="0" err="1" smtClean="0"/>
              <a:t>based</a:t>
            </a:r>
            <a:r>
              <a:rPr lang="en-US" dirty="0" smtClean="0"/>
              <a:t> on partnership and participation</a:t>
            </a:r>
            <a:r>
              <a:rPr lang="pl-PL" dirty="0" smtClean="0"/>
              <a:t>.</a:t>
            </a:r>
          </a:p>
          <a:p>
            <a:r>
              <a:rPr lang="pl-PL" dirty="0" err="1" smtClean="0"/>
              <a:t>Democratic</a:t>
            </a:r>
            <a:r>
              <a:rPr lang="pl-PL" dirty="0" smtClean="0"/>
              <a:t> </a:t>
            </a:r>
            <a:r>
              <a:rPr lang="pl-PL" dirty="0" err="1" smtClean="0"/>
              <a:t>control</a:t>
            </a:r>
            <a:r>
              <a:rPr lang="pl-PL" dirty="0" smtClean="0"/>
              <a:t> from </a:t>
            </a:r>
            <a:r>
              <a:rPr lang="pl-PL" dirty="0" err="1" smtClean="0"/>
              <a:t>stakeholders</a:t>
            </a:r>
            <a:r>
              <a:rPr lang="pl-PL" dirty="0" smtClean="0"/>
              <a:t>.</a:t>
            </a:r>
          </a:p>
          <a:p>
            <a:endParaRPr lang="pl-PL"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6992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260648"/>
            <a:ext cx="8229600" cy="1143000"/>
          </a:xfrm>
        </p:spPr>
        <p:txBody>
          <a:bodyPr/>
          <a:lstStyle/>
          <a:p>
            <a:r>
              <a:rPr lang="en-US" dirty="0"/>
              <a:t>Traditional social economy entities</a:t>
            </a:r>
            <a:endParaRPr lang="pl-PL" dirty="0"/>
          </a:p>
        </p:txBody>
      </p:sp>
      <p:sp>
        <p:nvSpPr>
          <p:cNvPr id="3" name="Symbol zastępczy zawartości 2"/>
          <p:cNvSpPr>
            <a:spLocks noGrp="1"/>
          </p:cNvSpPr>
          <p:nvPr>
            <p:ph idx="1"/>
          </p:nvPr>
        </p:nvSpPr>
        <p:spPr/>
        <p:txBody>
          <a:bodyPr/>
          <a:lstStyle/>
          <a:p>
            <a:r>
              <a:rPr lang="pl-PL" dirty="0" err="1" smtClean="0"/>
              <a:t>History</a:t>
            </a:r>
            <a:r>
              <a:rPr lang="pl-PL" dirty="0" smtClean="0"/>
              <a:t> of </a:t>
            </a:r>
            <a:r>
              <a:rPr lang="pl-PL" dirty="0" err="1" smtClean="0"/>
              <a:t>social</a:t>
            </a:r>
            <a:r>
              <a:rPr lang="pl-PL" dirty="0" smtClean="0"/>
              <a:t> </a:t>
            </a:r>
            <a:r>
              <a:rPr lang="pl-PL" dirty="0" err="1" smtClean="0"/>
              <a:t>economy</a:t>
            </a:r>
            <a:r>
              <a:rPr lang="pl-PL" dirty="0" smtClean="0"/>
              <a:t> development</a:t>
            </a:r>
          </a:p>
          <a:p>
            <a:endParaRPr lang="pl-PL" dirty="0" smtClean="0"/>
          </a:p>
          <a:p>
            <a:r>
              <a:rPr lang="pl-PL" dirty="0" smtClean="0"/>
              <a:t>E</a:t>
            </a:r>
            <a:r>
              <a:rPr lang="en-US" dirty="0" err="1" smtClean="0"/>
              <a:t>ntities</a:t>
            </a:r>
            <a:r>
              <a:rPr lang="en-US" dirty="0" smtClean="0"/>
              <a:t> of the old social economy</a:t>
            </a:r>
            <a:endParaRPr lang="pl-PL" dirty="0" smtClean="0"/>
          </a:p>
          <a:p>
            <a:endParaRPr lang="pl-PL" dirty="0" smtClean="0"/>
          </a:p>
          <a:p>
            <a:r>
              <a:rPr lang="pl-PL" dirty="0" smtClean="0"/>
              <a:t>Definition and </a:t>
            </a:r>
            <a:r>
              <a:rPr lang="pl-PL" dirty="0" err="1" smtClean="0"/>
              <a:t>examples</a:t>
            </a:r>
            <a:r>
              <a:rPr lang="pl-PL" dirty="0" smtClean="0"/>
              <a:t> of </a:t>
            </a:r>
            <a:r>
              <a:rPr lang="pl-PL" dirty="0" err="1" smtClean="0"/>
              <a:t>cooperatives</a:t>
            </a:r>
            <a:endParaRPr lang="pl-PL" dirty="0" smtClean="0"/>
          </a:p>
          <a:p>
            <a:endParaRPr lang="pl-PL" dirty="0"/>
          </a:p>
          <a:p>
            <a:r>
              <a:rPr lang="pl-PL" dirty="0" smtClean="0"/>
              <a:t>Definition and </a:t>
            </a:r>
            <a:r>
              <a:rPr lang="pl-PL" dirty="0" err="1" smtClean="0"/>
              <a:t>examples</a:t>
            </a:r>
            <a:r>
              <a:rPr lang="pl-PL" dirty="0" smtClean="0"/>
              <a:t> of </a:t>
            </a:r>
            <a:r>
              <a:rPr lang="pl-PL" dirty="0" err="1" smtClean="0"/>
              <a:t>mutuals</a:t>
            </a:r>
            <a:endParaRPr lang="pl-PL"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64096"/>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2583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260648"/>
            <a:ext cx="8229600" cy="1143000"/>
          </a:xfrm>
        </p:spPr>
        <p:txBody>
          <a:bodyPr>
            <a:normAutofit/>
          </a:bodyPr>
          <a:lstStyle/>
          <a:p>
            <a:r>
              <a:rPr lang="pl-PL" sz="2800" b="1" dirty="0" err="1" smtClean="0"/>
              <a:t>Study</a:t>
            </a:r>
            <a:r>
              <a:rPr lang="pl-PL" sz="2800" b="1" dirty="0" smtClean="0"/>
              <a:t> </a:t>
            </a:r>
            <a:r>
              <a:rPr lang="pl-PL" sz="2800" b="1" dirty="0" err="1" smtClean="0"/>
              <a:t>case</a:t>
            </a:r>
            <a:r>
              <a:rPr lang="pl-PL" sz="2800" b="1" dirty="0" smtClean="0"/>
              <a:t> 1 - </a:t>
            </a:r>
            <a:r>
              <a:rPr lang="en-US" sz="2800" dirty="0" smtClean="0"/>
              <a:t>Sunderland Home Care Associates</a:t>
            </a:r>
            <a:r>
              <a:rPr lang="pl-PL" sz="2800" dirty="0" smtClean="0"/>
              <a:t/>
            </a:r>
            <a:br>
              <a:rPr lang="pl-PL" sz="2800" dirty="0" smtClean="0"/>
            </a:br>
            <a:r>
              <a:rPr lang="pl-PL" sz="2800" dirty="0" smtClean="0"/>
              <a:t>- </a:t>
            </a:r>
            <a:r>
              <a:rPr lang="pl-PL" sz="2800" dirty="0" err="1" smtClean="0"/>
              <a:t>basic</a:t>
            </a:r>
            <a:r>
              <a:rPr lang="pl-PL" sz="2800" dirty="0" smtClean="0"/>
              <a:t> </a:t>
            </a:r>
            <a:r>
              <a:rPr lang="pl-PL" sz="2800" dirty="0" err="1" smtClean="0"/>
              <a:t>facts</a:t>
            </a:r>
            <a:endParaRPr lang="pl-PL" sz="2800" b="1" dirty="0"/>
          </a:p>
        </p:txBody>
      </p:sp>
      <p:sp>
        <p:nvSpPr>
          <p:cNvPr id="3" name="Symbol zastępczy zawartości 2"/>
          <p:cNvSpPr>
            <a:spLocks noGrp="1"/>
          </p:cNvSpPr>
          <p:nvPr>
            <p:ph idx="1"/>
          </p:nvPr>
        </p:nvSpPr>
        <p:spPr>
          <a:xfrm>
            <a:off x="457200" y="1600200"/>
            <a:ext cx="8229600" cy="4997152"/>
          </a:xfrm>
        </p:spPr>
        <p:txBody>
          <a:bodyPr>
            <a:normAutofit/>
          </a:bodyPr>
          <a:lstStyle/>
          <a:p>
            <a:r>
              <a:rPr lang="pl-PL" sz="2400" dirty="0" err="1" smtClean="0"/>
              <a:t>Sunderland</a:t>
            </a:r>
            <a:r>
              <a:rPr lang="pl-PL" sz="2400" dirty="0" smtClean="0"/>
              <a:t> Home </a:t>
            </a:r>
            <a:r>
              <a:rPr lang="pl-PL" sz="2400" dirty="0" err="1" smtClean="0"/>
              <a:t>Care</a:t>
            </a:r>
            <a:r>
              <a:rPr lang="pl-PL" sz="2400" dirty="0" smtClean="0"/>
              <a:t> </a:t>
            </a:r>
            <a:r>
              <a:rPr lang="pl-PL" sz="2400" dirty="0" err="1" smtClean="0"/>
              <a:t>Associates</a:t>
            </a:r>
            <a:r>
              <a:rPr lang="pl-PL" sz="2400" dirty="0" smtClean="0"/>
              <a:t> </a:t>
            </a:r>
            <a:r>
              <a:rPr lang="pl-PL" sz="2400" dirty="0" err="1" smtClean="0"/>
              <a:t>is</a:t>
            </a:r>
            <a:r>
              <a:rPr lang="pl-PL" sz="2400" dirty="0" smtClean="0"/>
              <a:t> a </a:t>
            </a:r>
            <a:r>
              <a:rPr lang="pl-PL" sz="2400" dirty="0" err="1" smtClean="0"/>
              <a:t>social</a:t>
            </a:r>
            <a:r>
              <a:rPr lang="pl-PL" sz="2400" dirty="0" smtClean="0"/>
              <a:t> </a:t>
            </a:r>
            <a:r>
              <a:rPr lang="pl-PL" sz="2400" dirty="0" err="1" smtClean="0"/>
              <a:t>enterprise</a:t>
            </a:r>
            <a:r>
              <a:rPr lang="pl-PL" sz="2400" dirty="0" smtClean="0"/>
              <a:t>, </a:t>
            </a:r>
            <a:r>
              <a:rPr lang="pl-PL" sz="2400" dirty="0" err="1" smtClean="0"/>
              <a:t>owned</a:t>
            </a:r>
            <a:r>
              <a:rPr lang="pl-PL" sz="2400" dirty="0" smtClean="0"/>
              <a:t> by </a:t>
            </a:r>
            <a:r>
              <a:rPr lang="pl-PL" sz="2400" dirty="0" err="1" smtClean="0"/>
              <a:t>employees</a:t>
            </a:r>
            <a:r>
              <a:rPr lang="pl-PL" sz="2400" dirty="0" smtClean="0"/>
              <a:t> . </a:t>
            </a:r>
            <a:r>
              <a:rPr lang="pl-PL" sz="2400" dirty="0" err="1" smtClean="0"/>
              <a:t>The</a:t>
            </a:r>
            <a:r>
              <a:rPr lang="pl-PL" sz="2400" dirty="0" smtClean="0"/>
              <a:t> </a:t>
            </a:r>
            <a:r>
              <a:rPr lang="pl-PL" sz="2400" dirty="0" err="1" smtClean="0"/>
              <a:t>Association</a:t>
            </a:r>
            <a:r>
              <a:rPr lang="pl-PL" sz="2400" dirty="0" smtClean="0"/>
              <a:t> was </a:t>
            </a:r>
            <a:r>
              <a:rPr lang="pl-PL" sz="2400" dirty="0" err="1" smtClean="0"/>
              <a:t>established</a:t>
            </a:r>
            <a:r>
              <a:rPr lang="pl-PL" sz="2400" dirty="0" smtClean="0"/>
              <a:t> </a:t>
            </a:r>
            <a:r>
              <a:rPr lang="pl-PL" sz="2400" dirty="0" err="1" smtClean="0"/>
              <a:t>in</a:t>
            </a:r>
            <a:r>
              <a:rPr lang="pl-PL" sz="2400" dirty="0" smtClean="0"/>
              <a:t> 1994 </a:t>
            </a:r>
          </a:p>
          <a:p>
            <a:endParaRPr lang="pl-PL" sz="2400" dirty="0" smtClean="0"/>
          </a:p>
          <a:p>
            <a:r>
              <a:rPr lang="pl-PL" sz="2400" dirty="0" err="1" smtClean="0"/>
              <a:t>Provides</a:t>
            </a:r>
            <a:r>
              <a:rPr lang="pl-PL" sz="2400" dirty="0" smtClean="0"/>
              <a:t> services </a:t>
            </a:r>
            <a:r>
              <a:rPr lang="pl-PL" sz="2400" dirty="0" err="1" smtClean="0"/>
              <a:t>in</a:t>
            </a:r>
            <a:r>
              <a:rPr lang="pl-PL" sz="2400" dirty="0" smtClean="0"/>
              <a:t> </a:t>
            </a:r>
            <a:r>
              <a:rPr lang="pl-PL" sz="2400" dirty="0" err="1" smtClean="0"/>
              <a:t>the</a:t>
            </a:r>
            <a:r>
              <a:rPr lang="pl-PL" sz="2400" dirty="0" smtClean="0"/>
              <a:t> field of </a:t>
            </a:r>
            <a:r>
              <a:rPr lang="pl-PL" sz="2400" dirty="0" err="1" smtClean="0"/>
              <a:t>home</a:t>
            </a:r>
            <a:r>
              <a:rPr lang="pl-PL" sz="2400" dirty="0" smtClean="0"/>
              <a:t> </a:t>
            </a:r>
            <a:r>
              <a:rPr lang="pl-PL" sz="2400" dirty="0" err="1" smtClean="0"/>
              <a:t>care</a:t>
            </a:r>
            <a:r>
              <a:rPr lang="pl-PL" sz="2400" dirty="0" smtClean="0"/>
              <a:t> for </a:t>
            </a:r>
            <a:r>
              <a:rPr lang="pl-PL" sz="2400" dirty="0" err="1" smtClean="0"/>
              <a:t>older</a:t>
            </a:r>
            <a:r>
              <a:rPr lang="pl-PL" sz="2400" dirty="0" smtClean="0"/>
              <a:t> </a:t>
            </a:r>
            <a:r>
              <a:rPr lang="pl-PL" sz="2400" dirty="0" err="1" smtClean="0"/>
              <a:t>people</a:t>
            </a:r>
            <a:r>
              <a:rPr lang="pl-PL" sz="2400" dirty="0" smtClean="0"/>
              <a:t>, </a:t>
            </a:r>
            <a:r>
              <a:rPr lang="pl-PL" sz="2400" dirty="0" err="1" smtClean="0"/>
              <a:t>people</a:t>
            </a:r>
            <a:r>
              <a:rPr lang="pl-PL" sz="2400" dirty="0" smtClean="0"/>
              <a:t> </a:t>
            </a:r>
            <a:r>
              <a:rPr lang="pl-PL" sz="2400" dirty="0" err="1" smtClean="0"/>
              <a:t>with</a:t>
            </a:r>
            <a:r>
              <a:rPr lang="pl-PL" sz="2400" dirty="0" smtClean="0"/>
              <a:t> </a:t>
            </a:r>
            <a:r>
              <a:rPr lang="pl-PL" sz="2400" dirty="0" err="1" smtClean="0"/>
              <a:t>mental</a:t>
            </a:r>
            <a:r>
              <a:rPr lang="pl-PL" sz="2400" dirty="0" smtClean="0"/>
              <a:t> and </a:t>
            </a:r>
            <a:r>
              <a:rPr lang="pl-PL" sz="2400" dirty="0" err="1" smtClean="0"/>
              <a:t>physical</a:t>
            </a:r>
            <a:r>
              <a:rPr lang="pl-PL" sz="2400" dirty="0" smtClean="0"/>
              <a:t> </a:t>
            </a:r>
            <a:r>
              <a:rPr lang="pl-PL" sz="2400" dirty="0" err="1" smtClean="0"/>
              <a:t>disabilities</a:t>
            </a:r>
            <a:r>
              <a:rPr lang="pl-PL" sz="2400" dirty="0" smtClean="0"/>
              <a:t>, </a:t>
            </a:r>
            <a:r>
              <a:rPr lang="pl-PL" sz="2400" dirty="0" err="1" smtClean="0"/>
              <a:t>people</a:t>
            </a:r>
            <a:r>
              <a:rPr lang="pl-PL" sz="2400" dirty="0" smtClean="0"/>
              <a:t> </a:t>
            </a:r>
            <a:r>
              <a:rPr lang="pl-PL" sz="2400" dirty="0" err="1" smtClean="0"/>
              <a:t>with</a:t>
            </a:r>
            <a:r>
              <a:rPr lang="pl-PL" sz="2400" dirty="0" smtClean="0"/>
              <a:t> learning </a:t>
            </a:r>
            <a:r>
              <a:rPr lang="pl-PL" sz="2400" dirty="0" err="1" smtClean="0"/>
              <a:t>difficulties</a:t>
            </a:r>
            <a:r>
              <a:rPr lang="pl-PL" sz="2400" dirty="0" smtClean="0"/>
              <a:t> and </a:t>
            </a:r>
            <a:r>
              <a:rPr lang="pl-PL" sz="2400" dirty="0" err="1" smtClean="0"/>
              <a:t>the</a:t>
            </a:r>
            <a:r>
              <a:rPr lang="pl-PL" sz="2400" dirty="0" smtClean="0"/>
              <a:t> </a:t>
            </a:r>
            <a:r>
              <a:rPr lang="pl-PL" sz="2400" dirty="0" err="1" smtClean="0"/>
              <a:t>above-mentioned</a:t>
            </a:r>
            <a:r>
              <a:rPr lang="pl-PL" sz="2400" dirty="0" smtClean="0"/>
              <a:t> </a:t>
            </a:r>
            <a:r>
              <a:rPr lang="pl-PL" sz="2400" dirty="0" err="1" smtClean="0"/>
              <a:t>persons</a:t>
            </a:r>
            <a:r>
              <a:rPr lang="pl-PL" sz="2400" dirty="0" smtClean="0"/>
              <a:t>’ </a:t>
            </a:r>
            <a:r>
              <a:rPr lang="pl-PL" sz="2400" dirty="0" err="1" smtClean="0"/>
              <a:t>carers</a:t>
            </a:r>
            <a:endParaRPr lang="pl-PL"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260648"/>
            <a:ext cx="8229600" cy="1143000"/>
          </a:xfrm>
        </p:spPr>
        <p:txBody>
          <a:bodyPr>
            <a:normAutofit/>
          </a:bodyPr>
          <a:lstStyle/>
          <a:p>
            <a:r>
              <a:rPr lang="pl-PL" sz="2800" b="1" dirty="0" err="1" smtClean="0"/>
              <a:t>Study</a:t>
            </a:r>
            <a:r>
              <a:rPr lang="pl-PL" sz="2800" b="1" dirty="0" smtClean="0"/>
              <a:t> </a:t>
            </a:r>
            <a:r>
              <a:rPr lang="pl-PL" sz="2800" b="1" dirty="0" err="1" smtClean="0"/>
              <a:t>case</a:t>
            </a:r>
            <a:r>
              <a:rPr lang="pl-PL" sz="2800" b="1" dirty="0" smtClean="0"/>
              <a:t> 1 - </a:t>
            </a:r>
            <a:r>
              <a:rPr lang="en-US" sz="2800" dirty="0" smtClean="0"/>
              <a:t>Sunderland Home Care Associates</a:t>
            </a:r>
            <a:r>
              <a:rPr lang="pl-PL" sz="2800" dirty="0" smtClean="0"/>
              <a:t> </a:t>
            </a:r>
            <a:br>
              <a:rPr lang="pl-PL" sz="2800" dirty="0" smtClean="0"/>
            </a:br>
            <a:r>
              <a:rPr lang="pl-PL" sz="2800" dirty="0" smtClean="0"/>
              <a:t>– services</a:t>
            </a:r>
            <a:endParaRPr lang="pl-PL" sz="2800" b="1" dirty="0"/>
          </a:p>
        </p:txBody>
      </p:sp>
      <p:sp>
        <p:nvSpPr>
          <p:cNvPr id="3" name="Symbol zastępczy zawartości 2"/>
          <p:cNvSpPr>
            <a:spLocks noGrp="1"/>
          </p:cNvSpPr>
          <p:nvPr>
            <p:ph idx="1"/>
          </p:nvPr>
        </p:nvSpPr>
        <p:spPr>
          <a:xfrm>
            <a:off x="457200" y="1772816"/>
            <a:ext cx="8229600" cy="4824536"/>
          </a:xfrm>
        </p:spPr>
        <p:txBody>
          <a:bodyPr>
            <a:normAutofit/>
          </a:bodyPr>
          <a:lstStyle/>
          <a:p>
            <a:r>
              <a:rPr lang="pl-PL" sz="2400" dirty="0" smtClean="0"/>
              <a:t>Services </a:t>
            </a:r>
            <a:r>
              <a:rPr lang="pl-PL" sz="2400" dirty="0" err="1" smtClean="0"/>
              <a:t>provide</a:t>
            </a:r>
            <a:r>
              <a:rPr lang="pl-PL" sz="2400" dirty="0" smtClean="0"/>
              <a:t> </a:t>
            </a:r>
            <a:r>
              <a:rPr lang="pl-PL" sz="2400" dirty="0" err="1" smtClean="0"/>
              <a:t>personal</a:t>
            </a:r>
            <a:r>
              <a:rPr lang="pl-PL" sz="2400" dirty="0" smtClean="0"/>
              <a:t> </a:t>
            </a:r>
            <a:r>
              <a:rPr lang="pl-PL" sz="2400" dirty="0" err="1" smtClean="0"/>
              <a:t>care</a:t>
            </a:r>
            <a:r>
              <a:rPr lang="pl-PL" sz="2400" dirty="0" smtClean="0"/>
              <a:t> for </a:t>
            </a:r>
            <a:r>
              <a:rPr lang="pl-PL" sz="2400" dirty="0" err="1" smtClean="0"/>
              <a:t>the</a:t>
            </a:r>
            <a:r>
              <a:rPr lang="pl-PL" sz="2400" dirty="0" smtClean="0"/>
              <a:t> </a:t>
            </a:r>
            <a:r>
              <a:rPr lang="pl-PL" sz="2400" dirty="0" err="1" smtClean="0"/>
              <a:t>older</a:t>
            </a:r>
            <a:r>
              <a:rPr lang="pl-PL" sz="2400" dirty="0" smtClean="0"/>
              <a:t> and </a:t>
            </a:r>
            <a:r>
              <a:rPr lang="pl-PL" sz="2400" dirty="0" err="1" smtClean="0"/>
              <a:t>disabled</a:t>
            </a:r>
            <a:r>
              <a:rPr lang="pl-PL" sz="2400" dirty="0" smtClean="0"/>
              <a:t> </a:t>
            </a:r>
            <a:r>
              <a:rPr lang="pl-PL" sz="2400" dirty="0" err="1" smtClean="0"/>
              <a:t>people</a:t>
            </a:r>
            <a:r>
              <a:rPr lang="pl-PL" sz="2400" dirty="0" smtClean="0"/>
              <a:t> </a:t>
            </a:r>
          </a:p>
          <a:p>
            <a:r>
              <a:rPr lang="pl-PL" sz="2400" dirty="0" smtClean="0"/>
              <a:t>Services for </a:t>
            </a:r>
            <a:r>
              <a:rPr lang="pl-PL" sz="2400" dirty="0" err="1" smtClean="0"/>
              <a:t>houseworks</a:t>
            </a:r>
            <a:r>
              <a:rPr lang="pl-PL" sz="2400" dirty="0" smtClean="0"/>
              <a:t> for </a:t>
            </a:r>
            <a:r>
              <a:rPr lang="pl-PL" sz="2400" dirty="0" err="1" smtClean="0"/>
              <a:t>older</a:t>
            </a:r>
            <a:r>
              <a:rPr lang="pl-PL" sz="2400" dirty="0" smtClean="0"/>
              <a:t> and </a:t>
            </a:r>
            <a:r>
              <a:rPr lang="pl-PL" sz="2400" dirty="0" err="1" smtClean="0"/>
              <a:t>disabled</a:t>
            </a:r>
            <a:r>
              <a:rPr lang="pl-PL" sz="2400" dirty="0" smtClean="0"/>
              <a:t> </a:t>
            </a:r>
            <a:r>
              <a:rPr lang="pl-PL" sz="2400" dirty="0" err="1" smtClean="0"/>
              <a:t>people</a:t>
            </a:r>
            <a:endParaRPr lang="pl-PL" sz="2400" dirty="0" smtClean="0"/>
          </a:p>
          <a:p>
            <a:r>
              <a:rPr lang="pl-PL" sz="2400" dirty="0" err="1" smtClean="0"/>
              <a:t>Helping</a:t>
            </a:r>
            <a:r>
              <a:rPr lang="pl-PL" sz="2400" dirty="0" smtClean="0"/>
              <a:t> </a:t>
            </a:r>
            <a:r>
              <a:rPr lang="pl-PL" sz="2400" dirty="0" err="1" smtClean="0"/>
              <a:t>people</a:t>
            </a:r>
            <a:r>
              <a:rPr lang="pl-PL" sz="2400" dirty="0" smtClean="0"/>
              <a:t> </a:t>
            </a:r>
            <a:r>
              <a:rPr lang="pl-PL" sz="2400" dirty="0" err="1" smtClean="0"/>
              <a:t>with</a:t>
            </a:r>
            <a:r>
              <a:rPr lang="pl-PL" sz="2400" dirty="0" smtClean="0"/>
              <a:t> learning </a:t>
            </a:r>
            <a:r>
              <a:rPr lang="pl-PL" sz="2400" dirty="0" err="1" smtClean="0"/>
              <a:t>difficulties</a:t>
            </a:r>
            <a:endParaRPr lang="pl-PL" sz="2400" dirty="0" smtClean="0"/>
          </a:p>
          <a:p>
            <a:pPr lvl="0"/>
            <a:r>
              <a:rPr lang="pl-PL" sz="2400" dirty="0" smtClean="0"/>
              <a:t>Home </a:t>
            </a:r>
            <a:r>
              <a:rPr lang="pl-PL" sz="2400" dirty="0" err="1" smtClean="0"/>
              <a:t>care</a:t>
            </a:r>
            <a:r>
              <a:rPr lang="pl-PL" sz="2400" dirty="0" smtClean="0"/>
              <a:t> </a:t>
            </a:r>
            <a:r>
              <a:rPr lang="pl-PL" sz="2400" dirty="0" err="1" smtClean="0"/>
              <a:t>packages</a:t>
            </a:r>
            <a:r>
              <a:rPr lang="pl-PL" sz="2400" dirty="0" smtClean="0"/>
              <a:t> </a:t>
            </a:r>
            <a:r>
              <a:rPr lang="pl-PL" sz="2400" dirty="0" err="1" smtClean="0"/>
              <a:t>corresponding</a:t>
            </a:r>
            <a:r>
              <a:rPr lang="pl-PL" sz="2400" dirty="0" smtClean="0"/>
              <a:t> to </a:t>
            </a:r>
            <a:r>
              <a:rPr lang="pl-PL" sz="2400" dirty="0" err="1" smtClean="0"/>
              <a:t>the</a:t>
            </a:r>
            <a:r>
              <a:rPr lang="pl-PL" sz="2400" dirty="0" smtClean="0"/>
              <a:t> </a:t>
            </a:r>
            <a:r>
              <a:rPr lang="pl-PL" sz="2400" dirty="0" err="1" smtClean="0"/>
              <a:t>individual</a:t>
            </a:r>
            <a:r>
              <a:rPr lang="pl-PL" sz="2400" dirty="0" smtClean="0"/>
              <a:t> </a:t>
            </a:r>
            <a:r>
              <a:rPr lang="pl-PL" sz="2400" dirty="0" err="1" smtClean="0"/>
              <a:t>needs</a:t>
            </a:r>
            <a:r>
              <a:rPr lang="pl-PL" sz="2400" dirty="0" smtClean="0"/>
              <a:t> of </a:t>
            </a:r>
            <a:r>
              <a:rPr lang="pl-PL" sz="2400" dirty="0" err="1" smtClean="0"/>
              <a:t>the</a:t>
            </a:r>
            <a:r>
              <a:rPr lang="pl-PL" sz="2400" dirty="0" smtClean="0"/>
              <a:t> </a:t>
            </a:r>
            <a:r>
              <a:rPr lang="pl-PL" sz="2400" dirty="0" err="1" smtClean="0"/>
              <a:t>custome</a:t>
            </a:r>
            <a:endParaRPr lang="pl-PL" sz="2400" dirty="0" smtClean="0"/>
          </a:p>
          <a:p>
            <a:pPr lvl="0"/>
            <a:r>
              <a:rPr lang="pl-PL" sz="2400" dirty="0" smtClean="0"/>
              <a:t>Cafe "</a:t>
            </a:r>
            <a:r>
              <a:rPr lang="pl-PL" sz="2400" dirty="0" err="1" smtClean="0"/>
              <a:t>Cafe</a:t>
            </a:r>
            <a:r>
              <a:rPr lang="pl-PL" sz="2400" dirty="0" smtClean="0"/>
              <a:t> on </a:t>
            </a:r>
            <a:r>
              <a:rPr lang="pl-PL" sz="2400" dirty="0" err="1" smtClean="0"/>
              <a:t>the</a:t>
            </a:r>
            <a:r>
              <a:rPr lang="pl-PL" sz="2400" dirty="0" smtClean="0"/>
              <a:t> Park" and garden center "</a:t>
            </a:r>
            <a:r>
              <a:rPr lang="pl-PL" sz="2400" dirty="0" err="1" smtClean="0"/>
              <a:t>The</a:t>
            </a:r>
            <a:r>
              <a:rPr lang="pl-PL" sz="2400" dirty="0" smtClean="0"/>
              <a:t> Flower Mill" (</a:t>
            </a:r>
            <a:r>
              <a:rPr lang="pl-PL" sz="2400" dirty="0" err="1" smtClean="0"/>
              <a:t>employing</a:t>
            </a:r>
            <a:r>
              <a:rPr lang="pl-PL" sz="2400" dirty="0" smtClean="0"/>
              <a:t> </a:t>
            </a:r>
            <a:r>
              <a:rPr lang="pl-PL" sz="2400" dirty="0" err="1" smtClean="0"/>
              <a:t>people</a:t>
            </a:r>
            <a:r>
              <a:rPr lang="pl-PL" sz="2400" dirty="0" smtClean="0"/>
              <a:t> </a:t>
            </a:r>
            <a:r>
              <a:rPr lang="pl-PL" sz="2400" dirty="0" err="1" smtClean="0"/>
              <a:t>with</a:t>
            </a:r>
            <a:r>
              <a:rPr lang="pl-PL" sz="2400" dirty="0" smtClean="0"/>
              <a:t> learning </a:t>
            </a:r>
            <a:r>
              <a:rPr lang="pl-PL" sz="2400" dirty="0" err="1" smtClean="0"/>
              <a:t>difficulties</a:t>
            </a:r>
            <a:r>
              <a:rPr lang="pl-PL" sz="2400" dirty="0" smtClean="0"/>
              <a:t>)</a:t>
            </a:r>
            <a:endParaRPr lang="pl-PL" dirty="0" smtClean="0"/>
          </a:p>
          <a:p>
            <a:endParaRPr lang="pl-P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b="1" dirty="0" err="1" smtClean="0"/>
              <a:t>Study</a:t>
            </a:r>
            <a:r>
              <a:rPr lang="pl-PL" sz="2800" b="1" dirty="0" smtClean="0"/>
              <a:t> </a:t>
            </a:r>
            <a:r>
              <a:rPr lang="pl-PL" sz="2800" b="1" dirty="0" err="1" smtClean="0"/>
              <a:t>case</a:t>
            </a:r>
            <a:r>
              <a:rPr lang="pl-PL" sz="2800" b="1" dirty="0" smtClean="0"/>
              <a:t> 2 - </a:t>
            </a:r>
            <a:r>
              <a:rPr lang="pl-PL" sz="2800" dirty="0" err="1" smtClean="0"/>
              <a:t>Social</a:t>
            </a:r>
            <a:r>
              <a:rPr lang="pl-PL" sz="2800" dirty="0" smtClean="0"/>
              <a:t> </a:t>
            </a:r>
            <a:r>
              <a:rPr lang="pl-PL" sz="2800" dirty="0" err="1" smtClean="0"/>
              <a:t>Cooperative</a:t>
            </a:r>
            <a:r>
              <a:rPr lang="pl-PL" sz="2800" dirty="0" smtClean="0"/>
              <a:t> of Płużnica "</a:t>
            </a:r>
            <a:r>
              <a:rPr lang="pl-PL" sz="2800" dirty="0" err="1" smtClean="0"/>
              <a:t>Helping</a:t>
            </a:r>
            <a:r>
              <a:rPr lang="pl-PL" sz="2800" dirty="0" smtClean="0"/>
              <a:t> Team" </a:t>
            </a:r>
            <a:r>
              <a:rPr lang="pl-PL" sz="2800" dirty="0" err="1" smtClean="0"/>
              <a:t>in</a:t>
            </a:r>
            <a:r>
              <a:rPr lang="pl-PL" sz="2800" dirty="0" smtClean="0"/>
              <a:t> Płużnica – </a:t>
            </a:r>
            <a:r>
              <a:rPr lang="pl-PL" sz="2800" dirty="0" err="1" smtClean="0"/>
              <a:t>basic</a:t>
            </a:r>
            <a:r>
              <a:rPr lang="pl-PL" sz="2800" dirty="0" smtClean="0"/>
              <a:t> </a:t>
            </a:r>
            <a:r>
              <a:rPr lang="pl-PL" sz="2800" dirty="0" err="1" smtClean="0"/>
              <a:t>facts</a:t>
            </a:r>
            <a:endParaRPr lang="pl-PL" sz="2800" b="1" dirty="0"/>
          </a:p>
        </p:txBody>
      </p:sp>
      <p:sp>
        <p:nvSpPr>
          <p:cNvPr id="3" name="Symbol zastępczy zawartości 2"/>
          <p:cNvSpPr>
            <a:spLocks noGrp="1"/>
          </p:cNvSpPr>
          <p:nvPr>
            <p:ph idx="1"/>
          </p:nvPr>
        </p:nvSpPr>
        <p:spPr>
          <a:xfrm>
            <a:off x="467544" y="1772816"/>
            <a:ext cx="8229600" cy="4104456"/>
          </a:xfrm>
        </p:spPr>
        <p:txBody>
          <a:bodyPr>
            <a:normAutofit fontScale="92500" lnSpcReduction="10000"/>
          </a:bodyPr>
          <a:lstStyle/>
          <a:p>
            <a:r>
              <a:rPr lang="pl-PL" sz="2600" dirty="0" smtClean="0"/>
              <a:t>Establishment </a:t>
            </a:r>
            <a:r>
              <a:rPr lang="pl-PL" sz="2600" dirty="0" err="1" smtClean="0"/>
              <a:t>Social</a:t>
            </a:r>
            <a:r>
              <a:rPr lang="pl-PL" sz="2600" dirty="0" smtClean="0"/>
              <a:t> </a:t>
            </a:r>
            <a:r>
              <a:rPr lang="pl-PL" sz="2600" dirty="0" err="1" smtClean="0"/>
              <a:t>Cooperative</a:t>
            </a:r>
            <a:r>
              <a:rPr lang="pl-PL" sz="2600" dirty="0" smtClean="0"/>
              <a:t> of Płużnica "</a:t>
            </a:r>
            <a:r>
              <a:rPr lang="pl-PL" sz="2600" dirty="0" err="1" smtClean="0"/>
              <a:t>Helping</a:t>
            </a:r>
            <a:r>
              <a:rPr lang="pl-PL" sz="2600" dirty="0" smtClean="0"/>
              <a:t> Team" </a:t>
            </a:r>
            <a:r>
              <a:rPr lang="pl-PL" sz="2600" dirty="0" err="1" smtClean="0"/>
              <a:t>is</a:t>
            </a:r>
            <a:r>
              <a:rPr lang="pl-PL" sz="2600" dirty="0" smtClean="0"/>
              <a:t> </a:t>
            </a:r>
            <a:r>
              <a:rPr lang="pl-PL" sz="2600" dirty="0" err="1" smtClean="0"/>
              <a:t>the</a:t>
            </a:r>
            <a:r>
              <a:rPr lang="pl-PL" sz="2600" dirty="0" smtClean="0"/>
              <a:t> </a:t>
            </a:r>
            <a:r>
              <a:rPr lang="pl-PL" sz="2600" dirty="0" err="1" smtClean="0"/>
              <a:t>result</a:t>
            </a:r>
            <a:r>
              <a:rPr lang="pl-PL" sz="2600" dirty="0" smtClean="0"/>
              <a:t> of an </a:t>
            </a:r>
            <a:r>
              <a:rPr lang="pl-PL" sz="2600" dirty="0" err="1" smtClean="0"/>
              <a:t>agreement</a:t>
            </a:r>
            <a:r>
              <a:rPr lang="pl-PL" sz="2600" dirty="0" smtClean="0"/>
              <a:t> </a:t>
            </a:r>
            <a:r>
              <a:rPr lang="pl-PL" sz="2600" dirty="0" err="1" smtClean="0"/>
              <a:t>the</a:t>
            </a:r>
            <a:r>
              <a:rPr lang="pl-PL" sz="2600" dirty="0" smtClean="0"/>
              <a:t> </a:t>
            </a:r>
            <a:r>
              <a:rPr lang="pl-PL" sz="2600" dirty="0" err="1" smtClean="0"/>
              <a:t>two</a:t>
            </a:r>
            <a:r>
              <a:rPr lang="pl-PL" sz="2600" dirty="0" smtClean="0"/>
              <a:t> </a:t>
            </a:r>
            <a:r>
              <a:rPr lang="pl-PL" sz="2600" dirty="0" err="1" smtClean="0"/>
              <a:t>local</a:t>
            </a:r>
            <a:r>
              <a:rPr lang="pl-PL" sz="2600" dirty="0" smtClean="0"/>
              <a:t> </a:t>
            </a:r>
            <a:r>
              <a:rPr lang="pl-PL" sz="2600" dirty="0" err="1" smtClean="0"/>
              <a:t>governments</a:t>
            </a:r>
            <a:r>
              <a:rPr lang="pl-PL" sz="2600" dirty="0" smtClean="0"/>
              <a:t> - </a:t>
            </a:r>
            <a:r>
              <a:rPr lang="pl-PL" sz="2600" dirty="0" err="1" smtClean="0"/>
              <a:t>the</a:t>
            </a:r>
            <a:r>
              <a:rPr lang="pl-PL" sz="2600" dirty="0" smtClean="0"/>
              <a:t> Wąbrzeźno </a:t>
            </a:r>
            <a:r>
              <a:rPr lang="pl-PL" sz="2600" dirty="0" err="1" smtClean="0"/>
              <a:t>county</a:t>
            </a:r>
            <a:r>
              <a:rPr lang="pl-PL" sz="2600" dirty="0" smtClean="0"/>
              <a:t> and </a:t>
            </a:r>
            <a:r>
              <a:rPr lang="pl-PL" sz="2600" dirty="0" err="1" smtClean="0"/>
              <a:t>municipal</a:t>
            </a:r>
            <a:r>
              <a:rPr lang="pl-PL" sz="2600" dirty="0" smtClean="0"/>
              <a:t> </a:t>
            </a:r>
            <a:r>
              <a:rPr lang="pl-PL" sz="2600" dirty="0" err="1" smtClean="0"/>
              <a:t>authorities</a:t>
            </a:r>
            <a:r>
              <a:rPr lang="pl-PL" sz="2600" dirty="0" smtClean="0"/>
              <a:t> of Płużnica</a:t>
            </a:r>
          </a:p>
          <a:p>
            <a:pPr>
              <a:buNone/>
            </a:pPr>
            <a:endParaRPr lang="pl-PL" sz="2600" dirty="0" smtClean="0"/>
          </a:p>
          <a:p>
            <a:r>
              <a:rPr lang="pl-PL" sz="2600" dirty="0" err="1" smtClean="0"/>
              <a:t>The</a:t>
            </a:r>
            <a:r>
              <a:rPr lang="pl-PL" sz="2600" dirty="0" smtClean="0"/>
              <a:t> </a:t>
            </a:r>
            <a:r>
              <a:rPr lang="pl-PL" sz="2600" dirty="0" err="1" smtClean="0"/>
              <a:t>cooperative</a:t>
            </a:r>
            <a:r>
              <a:rPr lang="pl-PL" sz="2600" dirty="0" smtClean="0"/>
              <a:t> was </a:t>
            </a:r>
            <a:r>
              <a:rPr lang="pl-PL" sz="2600" dirty="0" err="1" smtClean="0"/>
              <a:t>established</a:t>
            </a:r>
            <a:r>
              <a:rPr lang="pl-PL" sz="2600" dirty="0" smtClean="0"/>
              <a:t> </a:t>
            </a:r>
            <a:r>
              <a:rPr lang="pl-PL" sz="2600" dirty="0" err="1" smtClean="0"/>
              <a:t>due</a:t>
            </a:r>
            <a:r>
              <a:rPr lang="pl-PL" sz="2600" dirty="0" smtClean="0"/>
              <a:t> to </a:t>
            </a:r>
            <a:r>
              <a:rPr lang="pl-PL" sz="2600" dirty="0" err="1" smtClean="0"/>
              <a:t>the</a:t>
            </a:r>
            <a:r>
              <a:rPr lang="pl-PL" sz="2600" dirty="0" smtClean="0"/>
              <a:t> </a:t>
            </a:r>
            <a:r>
              <a:rPr lang="pl-PL" sz="2600" dirty="0" err="1" smtClean="0"/>
              <a:t>presence</a:t>
            </a:r>
            <a:r>
              <a:rPr lang="pl-PL" sz="2600" dirty="0" smtClean="0"/>
              <a:t> of ​​</a:t>
            </a:r>
            <a:r>
              <a:rPr lang="pl-PL" sz="2600" dirty="0" err="1" smtClean="0"/>
              <a:t>the</a:t>
            </a:r>
            <a:r>
              <a:rPr lang="pl-PL" sz="2600" dirty="0" smtClean="0"/>
              <a:t> </a:t>
            </a:r>
            <a:r>
              <a:rPr lang="pl-PL" sz="2600" dirty="0" err="1" smtClean="0"/>
              <a:t>social</a:t>
            </a:r>
            <a:r>
              <a:rPr lang="pl-PL" sz="2600" dirty="0" smtClean="0"/>
              <a:t> problem </a:t>
            </a:r>
            <a:r>
              <a:rPr lang="pl-PL" sz="2600" dirty="0" err="1" smtClean="0"/>
              <a:t>in</a:t>
            </a:r>
            <a:r>
              <a:rPr lang="pl-PL" sz="2600" dirty="0" smtClean="0"/>
              <a:t> </a:t>
            </a:r>
            <a:r>
              <a:rPr lang="pl-PL" sz="2600" dirty="0" err="1" smtClean="0"/>
              <a:t>this</a:t>
            </a:r>
            <a:r>
              <a:rPr lang="pl-PL" sz="2600" dirty="0" smtClean="0"/>
              <a:t> </a:t>
            </a:r>
            <a:r>
              <a:rPr lang="pl-PL" sz="2600" dirty="0" err="1" smtClean="0"/>
              <a:t>area</a:t>
            </a:r>
            <a:r>
              <a:rPr lang="pl-PL" sz="2600" dirty="0" smtClean="0"/>
              <a:t>, </a:t>
            </a:r>
            <a:r>
              <a:rPr lang="pl-PL" sz="2600" dirty="0" err="1" smtClean="0"/>
              <a:t>which</a:t>
            </a:r>
            <a:r>
              <a:rPr lang="pl-PL" sz="2600" dirty="0" smtClean="0"/>
              <a:t> </a:t>
            </a:r>
            <a:r>
              <a:rPr lang="pl-PL" sz="2600" dirty="0" err="1" smtClean="0"/>
              <a:t>is</a:t>
            </a:r>
            <a:r>
              <a:rPr lang="pl-PL" sz="2600" dirty="0" smtClean="0"/>
              <a:t> </a:t>
            </a:r>
            <a:r>
              <a:rPr lang="pl-PL" sz="2600" dirty="0" err="1" smtClean="0"/>
              <a:t>unemployment</a:t>
            </a:r>
            <a:endParaRPr lang="pl-PL" sz="2600" dirty="0" smtClean="0"/>
          </a:p>
          <a:p>
            <a:endParaRPr lang="pl-PL" sz="2600" dirty="0" smtClean="0"/>
          </a:p>
          <a:p>
            <a:r>
              <a:rPr lang="pl-PL" sz="2600" dirty="0" err="1" smtClean="0"/>
              <a:t>The</a:t>
            </a:r>
            <a:r>
              <a:rPr lang="pl-PL" sz="2600" dirty="0" smtClean="0"/>
              <a:t> </a:t>
            </a:r>
            <a:r>
              <a:rPr lang="pl-PL" sz="2600" dirty="0" err="1" smtClean="0"/>
              <a:t>cooperative</a:t>
            </a:r>
            <a:r>
              <a:rPr lang="pl-PL" sz="2600" dirty="0" smtClean="0"/>
              <a:t> </a:t>
            </a:r>
            <a:r>
              <a:rPr lang="pl-PL" sz="2600" dirty="0" err="1" smtClean="0"/>
              <a:t>employs</a:t>
            </a:r>
            <a:r>
              <a:rPr lang="pl-PL" sz="2600" dirty="0" smtClean="0"/>
              <a:t> 7 </a:t>
            </a:r>
            <a:r>
              <a:rPr lang="pl-PL" sz="2600" dirty="0" err="1" smtClean="0"/>
              <a:t>people</a:t>
            </a:r>
            <a:endParaRPr lang="pl-PL" sz="2600" dirty="0" smtClean="0"/>
          </a:p>
          <a:p>
            <a:pPr>
              <a:buNone/>
            </a:pPr>
            <a:endParaRPr lang="pl-PL" sz="2600" dirty="0" smtClean="0"/>
          </a:p>
          <a:p>
            <a:r>
              <a:rPr lang="pl-PL" sz="2600" dirty="0" err="1" smtClean="0"/>
              <a:t>Clients</a:t>
            </a:r>
            <a:r>
              <a:rPr lang="pl-PL" sz="2600" dirty="0" smtClean="0"/>
              <a:t> </a:t>
            </a:r>
            <a:r>
              <a:rPr lang="pl-PL" sz="2600" dirty="0" err="1" smtClean="0"/>
              <a:t>include</a:t>
            </a:r>
            <a:r>
              <a:rPr lang="pl-PL" sz="2600" dirty="0" smtClean="0"/>
              <a:t> </a:t>
            </a:r>
            <a:r>
              <a:rPr lang="pl-PL" sz="2600" dirty="0" err="1" smtClean="0"/>
              <a:t>local</a:t>
            </a:r>
            <a:r>
              <a:rPr lang="pl-PL" sz="2600" dirty="0" smtClean="0"/>
              <a:t> </a:t>
            </a:r>
            <a:r>
              <a:rPr lang="pl-PL" sz="2600" dirty="0" err="1" smtClean="0"/>
              <a:t>governments</a:t>
            </a:r>
            <a:r>
              <a:rPr lang="pl-PL" sz="2600" dirty="0" smtClean="0"/>
              <a:t>, </a:t>
            </a:r>
            <a:r>
              <a:rPr lang="pl-PL" sz="2600" dirty="0" err="1" smtClean="0"/>
              <a:t>companies</a:t>
            </a:r>
            <a:r>
              <a:rPr lang="pl-PL" sz="2600" dirty="0" smtClean="0"/>
              <a:t> </a:t>
            </a:r>
            <a:r>
              <a:rPr lang="pl-PL" sz="2600" dirty="0" err="1" smtClean="0"/>
              <a:t>or</a:t>
            </a:r>
            <a:r>
              <a:rPr lang="pl-PL" sz="2600" dirty="0" smtClean="0"/>
              <a:t> </a:t>
            </a:r>
            <a:r>
              <a:rPr lang="pl-PL" sz="2600" dirty="0" err="1" smtClean="0"/>
              <a:t>individuals</a:t>
            </a:r>
            <a:r>
              <a:rPr lang="pl-PL" sz="2600" dirty="0" smtClean="0"/>
              <a:t> </a:t>
            </a:r>
            <a:endParaRPr lang="pl-PL" sz="2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2800" b="1" dirty="0" err="1" smtClean="0"/>
              <a:t>Study</a:t>
            </a:r>
            <a:r>
              <a:rPr lang="pl-PL" sz="2800" b="1" dirty="0" smtClean="0"/>
              <a:t> </a:t>
            </a:r>
            <a:r>
              <a:rPr lang="pl-PL" sz="2800" b="1" dirty="0" err="1" smtClean="0"/>
              <a:t>case</a:t>
            </a:r>
            <a:r>
              <a:rPr lang="pl-PL" sz="2800" b="1" dirty="0" smtClean="0"/>
              <a:t> 2 -</a:t>
            </a:r>
            <a:r>
              <a:rPr lang="pl-PL" sz="2800" dirty="0" smtClean="0"/>
              <a:t> </a:t>
            </a:r>
            <a:r>
              <a:rPr lang="pl-PL" sz="2800" dirty="0" err="1" smtClean="0"/>
              <a:t>Social</a:t>
            </a:r>
            <a:r>
              <a:rPr lang="pl-PL" sz="2800" dirty="0" smtClean="0"/>
              <a:t> </a:t>
            </a:r>
            <a:r>
              <a:rPr lang="pl-PL" sz="2800" dirty="0" err="1" smtClean="0"/>
              <a:t>Cooperative</a:t>
            </a:r>
            <a:r>
              <a:rPr lang="pl-PL" sz="2800" dirty="0" smtClean="0"/>
              <a:t> of Płużnica "</a:t>
            </a:r>
            <a:r>
              <a:rPr lang="pl-PL" sz="2800" dirty="0" err="1" smtClean="0"/>
              <a:t>Helping</a:t>
            </a:r>
            <a:r>
              <a:rPr lang="pl-PL" sz="2800" dirty="0" smtClean="0"/>
              <a:t> Team" </a:t>
            </a:r>
            <a:r>
              <a:rPr lang="pl-PL" sz="2800" dirty="0" err="1" smtClean="0"/>
              <a:t>in</a:t>
            </a:r>
            <a:r>
              <a:rPr lang="pl-PL" sz="2800" dirty="0" smtClean="0"/>
              <a:t> Płużnica Płużnicka Spółdzielnia Socjalna “Pomocna Ekipa” w Płużnicy – </a:t>
            </a:r>
            <a:r>
              <a:rPr lang="pl-PL" sz="2800" dirty="0" err="1" smtClean="0"/>
              <a:t>innovation</a:t>
            </a:r>
            <a:r>
              <a:rPr lang="pl-PL" sz="2800" dirty="0" smtClean="0"/>
              <a:t> </a:t>
            </a:r>
            <a:r>
              <a:rPr lang="pl-PL" sz="2800" dirty="0" err="1" smtClean="0"/>
              <a:t>activities</a:t>
            </a:r>
            <a:r>
              <a:rPr lang="pl-PL" sz="2800" dirty="0" smtClean="0"/>
              <a:t> </a:t>
            </a:r>
            <a:endParaRPr lang="pl-PL" sz="2800" b="1" dirty="0"/>
          </a:p>
        </p:txBody>
      </p:sp>
      <p:sp>
        <p:nvSpPr>
          <p:cNvPr id="3" name="Symbol zastępczy zawartości 2"/>
          <p:cNvSpPr>
            <a:spLocks noGrp="1"/>
          </p:cNvSpPr>
          <p:nvPr>
            <p:ph idx="1"/>
          </p:nvPr>
        </p:nvSpPr>
        <p:spPr>
          <a:xfrm>
            <a:off x="457200" y="1412776"/>
            <a:ext cx="8229600" cy="4824536"/>
          </a:xfrm>
        </p:spPr>
        <p:txBody>
          <a:bodyPr>
            <a:normAutofit fontScale="40000" lnSpcReduction="20000"/>
          </a:bodyPr>
          <a:lstStyle/>
          <a:p>
            <a:pPr lvl="0"/>
            <a:endParaRPr lang="pl-PL" sz="6200" dirty="0" smtClean="0"/>
          </a:p>
          <a:p>
            <a:pPr lvl="0"/>
            <a:r>
              <a:rPr lang="pl-PL" sz="5500" dirty="0" smtClean="0"/>
              <a:t>Establishment of a </a:t>
            </a:r>
            <a:r>
              <a:rPr lang="pl-PL" sz="5500" dirty="0" err="1" smtClean="0"/>
              <a:t>cooperative</a:t>
            </a:r>
            <a:r>
              <a:rPr lang="pl-PL" sz="5500" dirty="0" smtClean="0"/>
              <a:t> by </a:t>
            </a:r>
            <a:r>
              <a:rPr lang="pl-PL" sz="5500" dirty="0" err="1" smtClean="0"/>
              <a:t>the</a:t>
            </a:r>
            <a:r>
              <a:rPr lang="pl-PL" sz="5500" dirty="0" smtClean="0"/>
              <a:t> </a:t>
            </a:r>
            <a:r>
              <a:rPr lang="pl-PL" sz="5500" dirty="0" err="1" smtClean="0"/>
              <a:t>two</a:t>
            </a:r>
            <a:r>
              <a:rPr lang="pl-PL" sz="5500" dirty="0" smtClean="0"/>
              <a:t> </a:t>
            </a:r>
            <a:r>
              <a:rPr lang="pl-PL" sz="5500" dirty="0" err="1" smtClean="0"/>
              <a:t>local</a:t>
            </a:r>
            <a:r>
              <a:rPr lang="pl-PL" sz="5500" dirty="0" smtClean="0"/>
              <a:t> </a:t>
            </a:r>
            <a:r>
              <a:rPr lang="pl-PL" sz="5500" dirty="0" err="1" smtClean="0"/>
              <a:t>government</a:t>
            </a:r>
            <a:r>
              <a:rPr lang="pl-PL" sz="5500" dirty="0" smtClean="0"/>
              <a:t> </a:t>
            </a:r>
            <a:r>
              <a:rPr lang="pl-PL" sz="5500" dirty="0" err="1" smtClean="0"/>
              <a:t>units</a:t>
            </a:r>
            <a:r>
              <a:rPr lang="pl-PL" sz="5500" dirty="0" smtClean="0"/>
              <a:t> </a:t>
            </a:r>
          </a:p>
          <a:p>
            <a:pPr lvl="0"/>
            <a:endParaRPr lang="pl-PL" sz="5500" dirty="0" smtClean="0"/>
          </a:p>
          <a:p>
            <a:pPr lvl="0"/>
            <a:r>
              <a:rPr lang="pl-PL" sz="5500" dirty="0" err="1" smtClean="0"/>
              <a:t>The</a:t>
            </a:r>
            <a:r>
              <a:rPr lang="pl-PL" sz="5500" dirty="0" smtClean="0"/>
              <a:t> </a:t>
            </a:r>
            <a:r>
              <a:rPr lang="pl-PL" sz="5500" dirty="0" err="1" smtClean="0"/>
              <a:t>type</a:t>
            </a:r>
            <a:r>
              <a:rPr lang="pl-PL" sz="5500" dirty="0" smtClean="0"/>
              <a:t> and </a:t>
            </a:r>
            <a:r>
              <a:rPr lang="pl-PL" sz="5500" dirty="0" err="1" smtClean="0"/>
              <a:t>complexity</a:t>
            </a:r>
            <a:r>
              <a:rPr lang="pl-PL" sz="5500" dirty="0" smtClean="0"/>
              <a:t> of </a:t>
            </a:r>
            <a:r>
              <a:rPr lang="pl-PL" sz="5500" dirty="0" err="1" smtClean="0"/>
              <a:t>providing</a:t>
            </a:r>
            <a:r>
              <a:rPr lang="pl-PL" sz="5500" dirty="0" smtClean="0"/>
              <a:t> services </a:t>
            </a:r>
          </a:p>
          <a:p>
            <a:pPr lvl="0">
              <a:buNone/>
            </a:pPr>
            <a:endParaRPr lang="pl-PL" sz="5500" dirty="0" smtClean="0"/>
          </a:p>
          <a:p>
            <a:pPr lvl="0"/>
            <a:r>
              <a:rPr lang="pl-PL" sz="5500" dirty="0" err="1" smtClean="0"/>
              <a:t>The</a:t>
            </a:r>
            <a:r>
              <a:rPr lang="pl-PL" sz="5500" dirty="0" smtClean="0"/>
              <a:t> </a:t>
            </a:r>
            <a:r>
              <a:rPr lang="pl-PL" sz="5500" dirty="0" err="1" smtClean="0"/>
              <a:t>type</a:t>
            </a:r>
            <a:r>
              <a:rPr lang="pl-PL" sz="5500" dirty="0" smtClean="0"/>
              <a:t> and </a:t>
            </a:r>
            <a:r>
              <a:rPr lang="pl-PL" sz="5500" dirty="0" err="1" smtClean="0"/>
              <a:t>complexity</a:t>
            </a:r>
            <a:r>
              <a:rPr lang="pl-PL" sz="5500" dirty="0" smtClean="0"/>
              <a:t> of </a:t>
            </a:r>
            <a:r>
              <a:rPr lang="pl-PL" sz="5500" dirty="0" err="1" smtClean="0"/>
              <a:t>providing</a:t>
            </a:r>
            <a:r>
              <a:rPr lang="pl-PL" sz="5500" dirty="0" smtClean="0"/>
              <a:t> services, </a:t>
            </a:r>
            <a:r>
              <a:rPr lang="pl-PL" sz="5500" dirty="0" err="1" smtClean="0"/>
              <a:t>related</a:t>
            </a:r>
            <a:r>
              <a:rPr lang="pl-PL" sz="5500" dirty="0" smtClean="0"/>
              <a:t> to </a:t>
            </a:r>
            <a:r>
              <a:rPr lang="pl-PL" sz="5500" dirty="0" err="1" smtClean="0"/>
              <a:t>the</a:t>
            </a:r>
            <a:r>
              <a:rPr lang="pl-PL" sz="5500" dirty="0" smtClean="0"/>
              <a:t> </a:t>
            </a:r>
            <a:r>
              <a:rPr lang="pl-PL" sz="5500" dirty="0" err="1" smtClean="0"/>
              <a:t>needs</a:t>
            </a:r>
            <a:r>
              <a:rPr lang="pl-PL" sz="5500" dirty="0" smtClean="0"/>
              <a:t> of </a:t>
            </a:r>
            <a:r>
              <a:rPr lang="pl-PL" sz="5500" dirty="0" err="1" smtClean="0"/>
              <a:t>everyday</a:t>
            </a:r>
            <a:r>
              <a:rPr lang="pl-PL" sz="5500" dirty="0" smtClean="0"/>
              <a:t> life </a:t>
            </a:r>
          </a:p>
          <a:p>
            <a:pPr lvl="0">
              <a:buNone/>
            </a:pPr>
            <a:endParaRPr lang="pl-PL" sz="5500" dirty="0" smtClean="0"/>
          </a:p>
          <a:p>
            <a:pPr lvl="0"/>
            <a:r>
              <a:rPr lang="pl-PL" sz="5500" dirty="0" err="1" smtClean="0"/>
              <a:t>Striving</a:t>
            </a:r>
            <a:r>
              <a:rPr lang="pl-PL" sz="5500" dirty="0" smtClean="0"/>
              <a:t> </a:t>
            </a:r>
            <a:r>
              <a:rPr lang="pl-PL" sz="5500" dirty="0" err="1" smtClean="0"/>
              <a:t>towards</a:t>
            </a:r>
            <a:r>
              <a:rPr lang="pl-PL" sz="5500" dirty="0" smtClean="0"/>
              <a:t> an </a:t>
            </a:r>
            <a:r>
              <a:rPr lang="pl-PL" sz="5500" dirty="0" err="1" smtClean="0"/>
              <a:t>active</a:t>
            </a:r>
            <a:r>
              <a:rPr lang="pl-PL" sz="5500" dirty="0" smtClean="0"/>
              <a:t> </a:t>
            </a:r>
            <a:r>
              <a:rPr lang="pl-PL" sz="5500" dirty="0" err="1" smtClean="0"/>
              <a:t>social</a:t>
            </a:r>
            <a:r>
              <a:rPr lang="pl-PL" sz="5500" dirty="0" smtClean="0"/>
              <a:t> and </a:t>
            </a:r>
            <a:r>
              <a:rPr lang="pl-PL" sz="5500" dirty="0" err="1" smtClean="0"/>
              <a:t>professional</a:t>
            </a:r>
            <a:r>
              <a:rPr lang="pl-PL" sz="5500" dirty="0" smtClean="0"/>
              <a:t> </a:t>
            </a:r>
            <a:r>
              <a:rPr lang="pl-PL" sz="5500" dirty="0" err="1" smtClean="0"/>
              <a:t>reintegration</a:t>
            </a:r>
            <a:r>
              <a:rPr lang="pl-PL" sz="5500" dirty="0" smtClean="0"/>
              <a:t> of </a:t>
            </a:r>
            <a:r>
              <a:rPr lang="pl-PL" sz="5500" dirty="0" err="1" smtClean="0"/>
              <a:t>employees</a:t>
            </a:r>
            <a:r>
              <a:rPr lang="pl-PL" sz="5500" dirty="0" smtClean="0"/>
              <a:t> </a:t>
            </a:r>
          </a:p>
          <a:p>
            <a:pPr lvl="0"/>
            <a:endParaRPr lang="pl-PL" sz="5500" dirty="0" smtClean="0"/>
          </a:p>
          <a:p>
            <a:pPr lvl="0"/>
            <a:r>
              <a:rPr lang="pl-PL" sz="5500" dirty="0" smtClean="0"/>
              <a:t>Services’ </a:t>
            </a:r>
            <a:r>
              <a:rPr lang="pl-PL" sz="5500" dirty="0" err="1" smtClean="0"/>
              <a:t>distribution</a:t>
            </a:r>
            <a:r>
              <a:rPr lang="pl-PL" sz="5500" dirty="0" smtClean="0"/>
              <a:t> </a:t>
            </a:r>
            <a:r>
              <a:rPr lang="pl-PL" sz="5500" dirty="0" err="1" smtClean="0"/>
              <a:t>takes</a:t>
            </a:r>
            <a:r>
              <a:rPr lang="pl-PL" sz="5500" dirty="0" smtClean="0"/>
              <a:t> place </a:t>
            </a:r>
            <a:r>
              <a:rPr lang="pl-PL" sz="5500" dirty="0" err="1" smtClean="0"/>
              <a:t>directly</a:t>
            </a:r>
            <a:r>
              <a:rPr lang="pl-PL" sz="5500" dirty="0" smtClean="0"/>
              <a:t> </a:t>
            </a:r>
            <a:r>
              <a:rPr lang="pl-PL" sz="5500" dirty="0" err="1" smtClean="0"/>
              <a:t>in</a:t>
            </a:r>
            <a:r>
              <a:rPr lang="pl-PL" sz="5500" dirty="0" smtClean="0"/>
              <a:t> </a:t>
            </a:r>
            <a:r>
              <a:rPr lang="pl-PL" sz="5500" dirty="0" err="1" smtClean="0"/>
              <a:t>the</a:t>
            </a:r>
            <a:r>
              <a:rPr lang="pl-PL" sz="5500" dirty="0" smtClean="0"/>
              <a:t> </a:t>
            </a:r>
            <a:r>
              <a:rPr lang="pl-PL" sz="5500" dirty="0" err="1" smtClean="0"/>
              <a:t>office</a:t>
            </a:r>
            <a:r>
              <a:rPr lang="pl-PL" sz="5500" dirty="0" smtClean="0"/>
              <a:t>, via </a:t>
            </a:r>
            <a:r>
              <a:rPr lang="pl-PL" sz="5500" dirty="0" err="1" smtClean="0"/>
              <a:t>the</a:t>
            </a:r>
            <a:r>
              <a:rPr lang="pl-PL" sz="5500" dirty="0" smtClean="0"/>
              <a:t> Internet  </a:t>
            </a:r>
            <a:r>
              <a:rPr lang="pl-PL" sz="5500" dirty="0" err="1" smtClean="0"/>
              <a:t>or</a:t>
            </a:r>
            <a:r>
              <a:rPr lang="pl-PL" sz="5500" dirty="0" smtClean="0"/>
              <a:t> by </a:t>
            </a:r>
            <a:r>
              <a:rPr lang="pl-PL" sz="5500" dirty="0" err="1" smtClean="0"/>
              <a:t>phone</a:t>
            </a:r>
            <a:endParaRPr lang="pl-PL" sz="5500" dirty="0"/>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270</TotalTime>
  <Words>919</Words>
  <Application>Microsoft Office PowerPoint</Application>
  <PresentationFormat>Pokaz na ekranie (4:3)</PresentationFormat>
  <Paragraphs>87</Paragraphs>
  <Slides>14</Slides>
  <Notes>1</Notes>
  <HiddenSlides>0</HiddenSlides>
  <MMClips>0</MMClips>
  <ScaleCrop>false</ScaleCrop>
  <HeadingPairs>
    <vt:vector size="4" baseType="variant">
      <vt:variant>
        <vt:lpstr>Motyw</vt:lpstr>
      </vt:variant>
      <vt:variant>
        <vt:i4>1</vt:i4>
      </vt:variant>
      <vt:variant>
        <vt:lpstr>Tytuły slajdów</vt:lpstr>
      </vt:variant>
      <vt:variant>
        <vt:i4>14</vt:i4>
      </vt:variant>
    </vt:vector>
  </HeadingPairs>
  <TitlesOfParts>
    <vt:vector size="15" baseType="lpstr">
      <vt:lpstr>Motyw pakietu Office</vt:lpstr>
      <vt:lpstr>Erasmus+, Key Action 2: Strategic partnership  PROJECT NUMBER: 2015-1-FR01-KA203-015261  IO1: Open Online Courses on Social Entrepreneurship Learning Material  Social economy organization</vt:lpstr>
      <vt:lpstr>Social economy</vt:lpstr>
      <vt:lpstr> Three pilars of social economy</vt:lpstr>
      <vt:lpstr>Social enterprise</vt:lpstr>
      <vt:lpstr>Traditional social economy entities</vt:lpstr>
      <vt:lpstr>Study case 1 - Sunderland Home Care Associates - basic facts</vt:lpstr>
      <vt:lpstr>Study case 1 - Sunderland Home Care Associates  – services</vt:lpstr>
      <vt:lpstr>Study case 2 - Social Cooperative of Płużnica "Helping Team" in Płużnica – basic facts</vt:lpstr>
      <vt:lpstr>Study case 2 - Social Cooperative of Płużnica "Helping Team" in Płużnica Płużnicka Spółdzielnia Socjalna “Pomocna Ekipa” w Płużnicy – innovation activities </vt:lpstr>
      <vt:lpstr>Study case 3 - Habitat for Humanity Poland  – basic facts</vt:lpstr>
      <vt:lpstr>Study case 3 - Habitat for Humanity Poland  – vision and mission</vt:lpstr>
      <vt:lpstr>Study case 3 - Habitat for Humanity Poland – basic services</vt:lpstr>
      <vt:lpstr>Study case 4 - Association of Disabled for Environment EKON in Warsaw – basic facts</vt:lpstr>
      <vt:lpstr>Study case 4 - Association of Disabled for Environment EKON in Warsaw - activities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economy organization</dc:title>
  <dc:creator>Admin</dc:creator>
  <cp:lastModifiedBy>user</cp:lastModifiedBy>
  <cp:revision>26</cp:revision>
  <dcterms:created xsi:type="dcterms:W3CDTF">2016-11-09T22:16:00Z</dcterms:created>
  <dcterms:modified xsi:type="dcterms:W3CDTF">2017-02-11T20:20:55Z</dcterms:modified>
</cp:coreProperties>
</file>