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8" r:id="rId4"/>
    <p:sldId id="276" r:id="rId5"/>
    <p:sldId id="277" r:id="rId6"/>
    <p:sldId id="284" r:id="rId7"/>
    <p:sldId id="282" r:id="rId8"/>
    <p:sldId id="283" r:id="rId9"/>
    <p:sldId id="285" r:id="rId10"/>
    <p:sldId id="286" r:id="rId11"/>
    <p:sldId id="287" r:id="rId12"/>
    <p:sldId id="275"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Stile chiaro 3 - Colore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Stile medio 4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404ADA7-106C-480D-9271-87AF08781E82}" type="datetimeFigureOut">
              <a:rPr lang="fr-FR" smtClean="0"/>
              <a:t>05/03/2017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404ADA7-106C-480D-9271-87AF08781E82}" type="datetimeFigureOut">
              <a:rPr lang="fr-FR" smtClean="0"/>
              <a:t>05/03/2017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404ADA7-106C-480D-9271-87AF08781E82}" type="datetimeFigureOut">
              <a:rPr lang="fr-FR" smtClean="0"/>
              <a:t>05/03/2017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404ADA7-106C-480D-9271-87AF08781E82}" type="datetimeFigureOut">
              <a:rPr lang="fr-FR" smtClean="0"/>
              <a:t>05/03/2017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04ADA7-106C-480D-9271-87AF08781E82}" type="datetimeFigureOut">
              <a:rPr lang="fr-FR" smtClean="0"/>
              <a:t>05/03/2017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404ADA7-106C-480D-9271-87AF08781E82}" type="datetimeFigureOut">
              <a:rPr lang="fr-FR" smtClean="0"/>
              <a:t>05/03/2017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77BD67-56FE-4723-B439-905906B0B746}"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04ADA7-106C-480D-9271-87AF08781E82}" type="datetimeFigureOut">
              <a:rPr lang="fr-FR" smtClean="0"/>
              <a:t>05/03/2017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77BD67-56FE-4723-B439-905906B0B746}"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404664"/>
            <a:ext cx="7089484" cy="2061882"/>
          </a:xfrm>
          <a:prstGeom prst="rect">
            <a:avLst/>
          </a:prstGeom>
          <a:noFill/>
          <a:extLst>
            <a:ext uri="{909E8E84-426E-40DD-AFC4-6F175D3DCCD1}">
              <a14:hiddenFill xmlns:a14="http://schemas.microsoft.com/office/drawing/2010/main">
                <a:solidFill>
                  <a:srgbClr val="FFFFFF"/>
                </a:solidFill>
              </a14:hiddenFill>
            </a:ext>
          </a:extLst>
        </p:spPr>
      </p:pic>
      <p:sp>
        <p:nvSpPr>
          <p:cNvPr id="5" name="Titre 1"/>
          <p:cNvSpPr>
            <a:spLocks noGrp="1"/>
          </p:cNvSpPr>
          <p:nvPr>
            <p:ph type="ctrTitle"/>
          </p:nvPr>
        </p:nvSpPr>
        <p:spPr>
          <a:xfrm>
            <a:off x="251520" y="2924944"/>
            <a:ext cx="9144000" cy="3522208"/>
          </a:xfrm>
        </p:spPr>
        <p:txBody>
          <a:bodyPr>
            <a:normAutofit/>
          </a:bodyPr>
          <a:lstStyle/>
          <a:p>
            <a:r>
              <a:rPr lang="en-GB" sz="2800" b="1" dirty="0" smtClean="0"/>
              <a:t>Erasmus+, Key Action 2: Strategic partnership </a:t>
            </a:r>
            <a:br>
              <a:rPr lang="en-GB" sz="2800" b="1" dirty="0" smtClean="0"/>
            </a:br>
            <a:r>
              <a:rPr lang="en-GB" sz="2800" b="1" dirty="0" smtClean="0"/>
              <a:t>PROJECT NUMBER: 2015-1-FR01-KA203-015261</a:t>
            </a:r>
            <a:br>
              <a:rPr lang="en-GB" sz="2800" b="1" dirty="0" smtClean="0"/>
            </a:br>
            <a:r>
              <a:rPr lang="en-GB" sz="2800" b="1" dirty="0"/>
              <a:t/>
            </a:r>
            <a:br>
              <a:rPr lang="en-GB" sz="2800" b="1" dirty="0"/>
            </a:br>
            <a:r>
              <a:rPr lang="en-GB" sz="2800" b="1" dirty="0" smtClean="0"/>
              <a:t>IO1: Open Online Courses on Social Entrepreneurship</a:t>
            </a:r>
            <a:r>
              <a:rPr lang="en-GB" sz="2800" dirty="0"/>
              <a:t/>
            </a:r>
            <a:br>
              <a:rPr lang="en-GB" sz="2800" dirty="0"/>
            </a:br>
            <a:r>
              <a:rPr lang="en-GB" sz="2800" dirty="0" smtClean="0"/>
              <a:t>Learning Material </a:t>
            </a:r>
            <a:r>
              <a:rPr lang="pl-PL" sz="2800" dirty="0"/>
              <a:t/>
            </a:r>
            <a:br>
              <a:rPr lang="pl-PL" sz="2800" dirty="0"/>
            </a:br>
            <a:r>
              <a:rPr lang="pl-PL" sz="2800" b="1" dirty="0" smtClean="0"/>
              <a:t>Corporate </a:t>
            </a:r>
            <a:r>
              <a:rPr lang="pl-PL" sz="2800" b="1" dirty="0"/>
              <a:t>Social </a:t>
            </a:r>
            <a:r>
              <a:rPr lang="pl-PL" sz="2800" b="1" dirty="0" smtClean="0"/>
              <a:t>Responsibility</a:t>
            </a:r>
            <a:endParaRPr lang="fr-FR" sz="2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17" name="Rettangolo arrotondato 16"/>
          <p:cNvSpPr/>
          <p:nvPr/>
        </p:nvSpPr>
        <p:spPr>
          <a:xfrm>
            <a:off x="172956" y="1483012"/>
            <a:ext cx="3024336" cy="88387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t>Utilitarianism</a:t>
            </a:r>
            <a:endParaRPr lang="it-IT" sz="2400" dirty="0"/>
          </a:p>
        </p:txBody>
      </p:sp>
      <p:sp>
        <p:nvSpPr>
          <p:cNvPr id="19" name="Rettangolo arrotondato 18"/>
          <p:cNvSpPr/>
          <p:nvPr/>
        </p:nvSpPr>
        <p:spPr>
          <a:xfrm>
            <a:off x="3450581" y="692696"/>
            <a:ext cx="5504155" cy="2464508"/>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is a theory based on the idea that outcomes are all that matter in determining what is good and that the way in which society achieves its ultimate good is thorough each person pursuing his / her own self interest. </a:t>
            </a:r>
            <a:endParaRPr lang="it-IT" sz="2400" dirty="0">
              <a:solidFill>
                <a:schemeClr val="tx1"/>
              </a:solidFill>
            </a:endParaRPr>
          </a:p>
        </p:txBody>
      </p:sp>
      <p:sp>
        <p:nvSpPr>
          <p:cNvPr id="23" name="Rettangolo arrotondato 22"/>
          <p:cNvSpPr/>
          <p:nvPr/>
        </p:nvSpPr>
        <p:spPr>
          <a:xfrm>
            <a:off x="172956" y="3535419"/>
            <a:ext cx="3024336" cy="88387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t>Ethical relativism</a:t>
            </a:r>
            <a:endParaRPr lang="it-IT" sz="2400" dirty="0"/>
          </a:p>
        </p:txBody>
      </p:sp>
      <p:sp>
        <p:nvSpPr>
          <p:cNvPr id="25" name="Rettangolo arrotondato 24"/>
          <p:cNvSpPr/>
          <p:nvPr/>
        </p:nvSpPr>
        <p:spPr>
          <a:xfrm>
            <a:off x="3440830" y="3429000"/>
            <a:ext cx="5504155" cy="1152128"/>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According </a:t>
            </a:r>
            <a:r>
              <a:rPr lang="en-US" sz="2400" dirty="0">
                <a:solidFill>
                  <a:schemeClr val="tx1"/>
                </a:solidFill>
              </a:rPr>
              <a:t>to this view the definition of right or wrong depends on the prevailing view</a:t>
            </a:r>
            <a:endParaRPr lang="it-IT" sz="2400" dirty="0">
              <a:solidFill>
                <a:schemeClr val="tx1"/>
              </a:solidFill>
            </a:endParaRPr>
          </a:p>
        </p:txBody>
      </p:sp>
      <p:sp>
        <p:nvSpPr>
          <p:cNvPr id="15" name="Rettangolo arrotondato 14"/>
          <p:cNvSpPr/>
          <p:nvPr/>
        </p:nvSpPr>
        <p:spPr>
          <a:xfrm>
            <a:off x="192459" y="5219489"/>
            <a:ext cx="3024336" cy="88387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t>Ethical objectivism</a:t>
            </a:r>
            <a:endParaRPr lang="it-IT" sz="2400" dirty="0"/>
          </a:p>
        </p:txBody>
      </p:sp>
      <p:sp>
        <p:nvSpPr>
          <p:cNvPr id="18" name="Rettangolo arrotondato 17"/>
          <p:cNvSpPr/>
          <p:nvPr/>
        </p:nvSpPr>
        <p:spPr>
          <a:xfrm>
            <a:off x="3460333" y="5113070"/>
            <a:ext cx="5504155" cy="105223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The </a:t>
            </a:r>
            <a:r>
              <a:rPr lang="en-US" sz="2400" dirty="0">
                <a:solidFill>
                  <a:schemeClr val="tx1"/>
                </a:solidFill>
              </a:rPr>
              <a:t>view that there are universal moral principles, valid for all people at all times and climes</a:t>
            </a:r>
            <a:endParaRPr lang="it-IT" sz="2400" dirty="0">
              <a:solidFill>
                <a:schemeClr val="tx1"/>
              </a:solidFill>
            </a:endParaRPr>
          </a:p>
        </p:txBody>
      </p:sp>
    </p:spTree>
    <p:extLst>
      <p:ext uri="{BB962C8B-B14F-4D97-AF65-F5344CB8AC3E}">
        <p14:creationId xmlns:p14="http://schemas.microsoft.com/office/powerpoint/2010/main" val="34071273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a:bodyPr>
          <a:lstStyle/>
          <a:p>
            <a:r>
              <a:rPr lang="en-US" dirty="0"/>
              <a:t>CSR in Company Practice</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3" name="Rettangolo 2"/>
          <p:cNvSpPr/>
          <p:nvPr/>
        </p:nvSpPr>
        <p:spPr>
          <a:xfrm>
            <a:off x="390212" y="1700808"/>
            <a:ext cx="8430259" cy="1384995"/>
          </a:xfrm>
          <a:prstGeom prst="rect">
            <a:avLst/>
          </a:prstGeom>
          <a:ln>
            <a:solidFill>
              <a:srgbClr val="920000"/>
            </a:solidFill>
          </a:ln>
        </p:spPr>
        <p:txBody>
          <a:bodyPr wrap="square">
            <a:spAutoFit/>
          </a:bodyPr>
          <a:lstStyle/>
          <a:p>
            <a:pPr algn="ctr"/>
            <a:r>
              <a:rPr lang="en-US" sz="2800" dirty="0"/>
              <a:t>M</a:t>
            </a:r>
            <a:r>
              <a:rPr lang="en-US" sz="2800" dirty="0" smtClean="0"/>
              <a:t>any </a:t>
            </a:r>
            <a:r>
              <a:rPr lang="en-US" sz="2800" dirty="0"/>
              <a:t>entrepreneurs have a perception of company social responsibility only as invested funds associated to philanthropy</a:t>
            </a:r>
            <a:endParaRPr lang="it-IT" sz="2800" dirty="0"/>
          </a:p>
        </p:txBody>
      </p:sp>
      <p:sp>
        <p:nvSpPr>
          <p:cNvPr id="6" name="Rettangolo 5"/>
          <p:cNvSpPr/>
          <p:nvPr/>
        </p:nvSpPr>
        <p:spPr>
          <a:xfrm>
            <a:off x="390212" y="4204245"/>
            <a:ext cx="8430259" cy="954107"/>
          </a:xfrm>
          <a:prstGeom prst="rect">
            <a:avLst/>
          </a:prstGeom>
          <a:ln>
            <a:solidFill>
              <a:srgbClr val="920000"/>
            </a:solidFill>
          </a:ln>
        </p:spPr>
        <p:txBody>
          <a:bodyPr wrap="square">
            <a:spAutoFit/>
          </a:bodyPr>
          <a:lstStyle/>
          <a:p>
            <a:pPr algn="ctr"/>
            <a:r>
              <a:rPr lang="en-US" sz="2800" dirty="0"/>
              <a:t>CSR is often mentioned within the context of complying with legal standards or ethical principles.</a:t>
            </a:r>
            <a:endParaRPr lang="it-IT" sz="2800" dirty="0"/>
          </a:p>
        </p:txBody>
      </p:sp>
    </p:spTree>
    <p:extLst>
      <p:ext uri="{BB962C8B-B14F-4D97-AF65-F5344CB8AC3E}">
        <p14:creationId xmlns:p14="http://schemas.microsoft.com/office/powerpoint/2010/main" val="1115475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4"/>
          <p:cNvSpPr/>
          <p:nvPr/>
        </p:nvSpPr>
        <p:spPr>
          <a:xfrm>
            <a:off x="0" y="2276872"/>
            <a:ext cx="9144000" cy="2308324"/>
          </a:xfrm>
          <a:prstGeom prst="rect">
            <a:avLst/>
          </a:prstGeom>
        </p:spPr>
        <p:txBody>
          <a:bodyPr wrap="square">
            <a:spAutoFit/>
          </a:bodyPr>
          <a:lstStyle/>
          <a:p>
            <a:pPr algn="ctr"/>
            <a:r>
              <a:rPr lang="en-US" sz="7200" i="1" dirty="0" smtClean="0"/>
              <a:t>Thanks for your attention</a:t>
            </a:r>
            <a:endParaRPr lang="it-IT" sz="7200" i="1" dirty="0"/>
          </a:p>
        </p:txBody>
      </p:sp>
    </p:spTree>
    <p:extLst>
      <p:ext uri="{BB962C8B-B14F-4D97-AF65-F5344CB8AC3E}">
        <p14:creationId xmlns:p14="http://schemas.microsoft.com/office/powerpoint/2010/main" val="2555230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0" y="1845399"/>
            <a:ext cx="9144000" cy="4031873"/>
          </a:xfrm>
          <a:prstGeom prst="rect">
            <a:avLst/>
          </a:prstGeom>
        </p:spPr>
        <p:txBody>
          <a:bodyPr wrap="square">
            <a:spAutoFit/>
          </a:bodyPr>
          <a:lstStyle/>
          <a:p>
            <a:pPr marL="457200" indent="-457200">
              <a:buFont typeface="Arial" panose="020B0604020202020204" pitchFamily="34" charset="0"/>
              <a:buChar char="•"/>
            </a:pPr>
            <a:r>
              <a:rPr lang="en-US" sz="3200" dirty="0"/>
              <a:t>“CSR means a quantitatively higher empowerment of a wider array of special interest groups’ role in the particular company”(</a:t>
            </a:r>
            <a:r>
              <a:rPr lang="en-US" sz="3200" dirty="0" err="1"/>
              <a:t>Soukupova</a:t>
            </a:r>
            <a:r>
              <a:rPr lang="en-US" sz="3200" dirty="0"/>
              <a:t>, 2009</a:t>
            </a:r>
            <a:r>
              <a:rPr lang="en-US" sz="3200" dirty="0" smtClean="0"/>
              <a:t>)</a:t>
            </a:r>
          </a:p>
          <a:p>
            <a:endParaRPr lang="en-US" sz="3200" dirty="0" smtClean="0"/>
          </a:p>
          <a:p>
            <a:pPr marL="457200" indent="-457200">
              <a:buFont typeface="Arial" panose="020B0604020202020204" pitchFamily="34" charset="0"/>
              <a:buChar char="•"/>
            </a:pPr>
            <a:r>
              <a:rPr lang="en-US" sz="3200" dirty="0" smtClean="0"/>
              <a:t>Social Responsibility is </a:t>
            </a:r>
            <a:r>
              <a:rPr lang="en-US" sz="3200" dirty="0"/>
              <a:t>“the integration of social and environmental concerns in </a:t>
            </a:r>
            <a:r>
              <a:rPr lang="en-US" sz="3200" dirty="0" smtClean="0"/>
              <a:t>business operations</a:t>
            </a:r>
            <a:r>
              <a:rPr lang="en-US" sz="3200" dirty="0"/>
              <a:t>, including dealings with stakeholders</a:t>
            </a:r>
            <a:r>
              <a:rPr lang="en-US" sz="3200" dirty="0" smtClean="0"/>
              <a:t>” (Lea, 2002)</a:t>
            </a:r>
          </a:p>
        </p:txBody>
      </p:sp>
      <p:sp>
        <p:nvSpPr>
          <p:cNvPr id="8" name="Titre 1"/>
          <p:cNvSpPr>
            <a:spLocks noGrp="1"/>
          </p:cNvSpPr>
          <p:nvPr>
            <p:ph type="title"/>
          </p:nvPr>
        </p:nvSpPr>
        <p:spPr>
          <a:xfrm>
            <a:off x="2195736" y="274638"/>
            <a:ext cx="6491064" cy="994122"/>
          </a:xfrm>
        </p:spPr>
        <p:txBody>
          <a:bodyPr>
            <a:normAutofit fontScale="90000"/>
          </a:bodyPr>
          <a:lstStyle/>
          <a:p>
            <a:r>
              <a:rPr lang="fr-FR" dirty="0" smtClean="0"/>
              <a:t>CSR: </a:t>
            </a:r>
            <a:r>
              <a:rPr lang="fr-FR" dirty="0" err="1" smtClean="0"/>
              <a:t>some</a:t>
            </a:r>
            <a:r>
              <a:rPr lang="fr-FR" dirty="0" smtClean="0"/>
              <a:t> </a:t>
            </a:r>
            <a:r>
              <a:rPr lang="fr-FR" dirty="0" err="1" smtClean="0"/>
              <a:t>definition</a:t>
            </a:r>
            <a:r>
              <a:rPr lang="fr-FR" dirty="0" smtClean="0"/>
              <a:t> in </a:t>
            </a:r>
            <a:r>
              <a:rPr lang="fr-FR" dirty="0" err="1" smtClean="0"/>
              <a:t>literature</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8615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0" y="1977802"/>
            <a:ext cx="9144000" cy="3539430"/>
          </a:xfrm>
          <a:prstGeom prst="rect">
            <a:avLst/>
          </a:prstGeom>
        </p:spPr>
        <p:txBody>
          <a:bodyPr wrap="square">
            <a:spAutoFit/>
          </a:bodyPr>
          <a:lstStyle/>
          <a:p>
            <a:pPr marL="457200" indent="-457200">
              <a:buFont typeface="Arial" panose="020B0604020202020204" pitchFamily="34" charset="0"/>
              <a:buChar char="•"/>
            </a:pPr>
            <a:r>
              <a:rPr lang="en-GB" sz="3200" dirty="0" smtClean="0"/>
              <a:t>CSR </a:t>
            </a:r>
            <a:r>
              <a:rPr lang="en-GB" sz="3200" dirty="0"/>
              <a:t>activities are just marketing activities creates by firms to have </a:t>
            </a:r>
            <a:r>
              <a:rPr lang="en-GB" sz="3200" dirty="0" smtClean="0"/>
              <a:t>a better </a:t>
            </a:r>
            <a:r>
              <a:rPr lang="en-GB" sz="3200" dirty="0"/>
              <a:t>images on financial </a:t>
            </a:r>
            <a:r>
              <a:rPr lang="en-GB" sz="3200" dirty="0" smtClean="0"/>
              <a:t>market </a:t>
            </a:r>
            <a:r>
              <a:rPr lang="en-GB" sz="3200" dirty="0" err="1"/>
              <a:t>Kahrim</a:t>
            </a:r>
            <a:r>
              <a:rPr lang="en-GB" sz="3200" dirty="0"/>
              <a:t> et al. (2013) </a:t>
            </a:r>
            <a:endParaRPr lang="en-GB" sz="3200" dirty="0" smtClean="0"/>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r>
              <a:rPr lang="en-GB" sz="3200" dirty="0"/>
              <a:t>CSR is “largely a smokescreen designed to distract governments from their proper role in regulating for market failure” Malik and </a:t>
            </a:r>
            <a:r>
              <a:rPr lang="en-GB" sz="3200" dirty="0" err="1"/>
              <a:t>Nadeem</a:t>
            </a:r>
            <a:r>
              <a:rPr lang="en-GB" sz="3200" dirty="0"/>
              <a:t> (2014</a:t>
            </a:r>
            <a:r>
              <a:rPr lang="en-GB" sz="3200" dirty="0" smtClean="0"/>
              <a:t>)</a:t>
            </a:r>
            <a:endParaRPr lang="en-US" sz="3200" dirty="0"/>
          </a:p>
        </p:txBody>
      </p:sp>
      <p:sp>
        <p:nvSpPr>
          <p:cNvPr id="8" name="Titre 1"/>
          <p:cNvSpPr>
            <a:spLocks noGrp="1"/>
          </p:cNvSpPr>
          <p:nvPr>
            <p:ph type="title"/>
          </p:nvPr>
        </p:nvSpPr>
        <p:spPr>
          <a:xfrm>
            <a:off x="2195736" y="274638"/>
            <a:ext cx="6491064" cy="994122"/>
          </a:xfrm>
        </p:spPr>
        <p:txBody>
          <a:bodyPr>
            <a:normAutofit fontScale="90000"/>
          </a:bodyPr>
          <a:lstStyle/>
          <a:p>
            <a:r>
              <a:rPr lang="fr-FR" dirty="0" smtClean="0"/>
              <a:t>CSR: </a:t>
            </a:r>
            <a:r>
              <a:rPr lang="fr-FR" dirty="0" err="1" smtClean="0"/>
              <a:t>some</a:t>
            </a:r>
            <a:r>
              <a:rPr lang="fr-FR" dirty="0" smtClean="0"/>
              <a:t> </a:t>
            </a:r>
            <a:r>
              <a:rPr lang="fr-FR" dirty="0" err="1" smtClean="0"/>
              <a:t>definition</a:t>
            </a:r>
            <a:r>
              <a:rPr lang="fr-FR" dirty="0" smtClean="0"/>
              <a:t> in </a:t>
            </a:r>
            <a:r>
              <a:rPr lang="fr-FR" dirty="0" err="1" smtClean="0"/>
              <a:t>literature</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74690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58614"/>
            <a:ext cx="6491064" cy="994122"/>
          </a:xfrm>
        </p:spPr>
        <p:txBody>
          <a:bodyPr>
            <a:normAutofit/>
          </a:bodyPr>
          <a:lstStyle/>
          <a:p>
            <a:r>
              <a:rPr lang="fr-FR" dirty="0" smtClean="0"/>
              <a:t>CSR dimensions</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arrotondato 4"/>
          <p:cNvSpPr/>
          <p:nvPr/>
        </p:nvSpPr>
        <p:spPr>
          <a:xfrm>
            <a:off x="755576" y="980728"/>
            <a:ext cx="2380799" cy="820742"/>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t>Environmental dimension</a:t>
            </a:r>
            <a:endParaRPr lang="it-IT" sz="2400" dirty="0"/>
          </a:p>
        </p:txBody>
      </p:sp>
      <p:sp>
        <p:nvSpPr>
          <p:cNvPr id="7" name="Ovale 6"/>
          <p:cNvSpPr/>
          <p:nvPr/>
        </p:nvSpPr>
        <p:spPr>
          <a:xfrm>
            <a:off x="107504" y="1324911"/>
            <a:ext cx="385303" cy="244827"/>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t>1</a:t>
            </a:r>
            <a:endParaRPr lang="it-IT" b="1" dirty="0"/>
          </a:p>
        </p:txBody>
      </p:sp>
      <p:sp>
        <p:nvSpPr>
          <p:cNvPr id="10" name="Rettangolo arrotondato 9"/>
          <p:cNvSpPr/>
          <p:nvPr/>
        </p:nvSpPr>
        <p:spPr>
          <a:xfrm>
            <a:off x="3453756" y="980728"/>
            <a:ext cx="5416416" cy="841787"/>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Refers </a:t>
            </a:r>
            <a:r>
              <a:rPr lang="en-US" sz="2400" dirty="0">
                <a:solidFill>
                  <a:schemeClr val="tx1"/>
                </a:solidFill>
              </a:rPr>
              <a:t>to the impact of firms on the external </a:t>
            </a:r>
            <a:r>
              <a:rPr lang="en-US" sz="2400" dirty="0" smtClean="0">
                <a:solidFill>
                  <a:schemeClr val="tx1"/>
                </a:solidFill>
              </a:rPr>
              <a:t>environment</a:t>
            </a:r>
            <a:endParaRPr lang="it-IT" sz="2400" dirty="0">
              <a:solidFill>
                <a:schemeClr val="tx1"/>
              </a:solidFill>
            </a:endParaRPr>
          </a:p>
        </p:txBody>
      </p:sp>
      <p:sp>
        <p:nvSpPr>
          <p:cNvPr id="11" name="Rettangolo arrotondato 10"/>
          <p:cNvSpPr/>
          <p:nvPr/>
        </p:nvSpPr>
        <p:spPr>
          <a:xfrm>
            <a:off x="755576" y="2060848"/>
            <a:ext cx="2380799" cy="88387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t>Social dimension</a:t>
            </a:r>
            <a:endParaRPr lang="it-IT" sz="2400" dirty="0"/>
          </a:p>
        </p:txBody>
      </p:sp>
      <p:sp>
        <p:nvSpPr>
          <p:cNvPr id="12" name="Ovale 11"/>
          <p:cNvSpPr/>
          <p:nvPr/>
        </p:nvSpPr>
        <p:spPr>
          <a:xfrm>
            <a:off x="91002" y="2276872"/>
            <a:ext cx="401357" cy="306034"/>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t>2</a:t>
            </a:r>
            <a:endParaRPr lang="it-IT" b="1" dirty="0"/>
          </a:p>
        </p:txBody>
      </p:sp>
      <p:sp>
        <p:nvSpPr>
          <p:cNvPr id="13" name="Rettangolo arrotondato 12"/>
          <p:cNvSpPr/>
          <p:nvPr/>
        </p:nvSpPr>
        <p:spPr>
          <a:xfrm>
            <a:off x="3442330" y="1916832"/>
            <a:ext cx="5504155" cy="105223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Refers </a:t>
            </a:r>
            <a:r>
              <a:rPr lang="en-US" sz="2400" dirty="0">
                <a:solidFill>
                  <a:schemeClr val="tx1"/>
                </a:solidFill>
              </a:rPr>
              <a:t>to the relationship between firm activity and the </a:t>
            </a:r>
            <a:r>
              <a:rPr lang="en-US" sz="2400" dirty="0" smtClean="0">
                <a:solidFill>
                  <a:schemeClr val="tx1"/>
                </a:solidFill>
              </a:rPr>
              <a:t>society</a:t>
            </a:r>
            <a:endParaRPr lang="it-IT" sz="2400" dirty="0">
              <a:solidFill>
                <a:schemeClr val="tx1"/>
              </a:solidFill>
            </a:endParaRPr>
          </a:p>
        </p:txBody>
      </p:sp>
      <p:sp>
        <p:nvSpPr>
          <p:cNvPr id="14" name="Rettangolo arrotondato 13"/>
          <p:cNvSpPr/>
          <p:nvPr/>
        </p:nvSpPr>
        <p:spPr>
          <a:xfrm>
            <a:off x="780208" y="3166891"/>
            <a:ext cx="2380799" cy="88387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t>Economic dimension</a:t>
            </a:r>
            <a:endParaRPr lang="it-IT" sz="2400" dirty="0"/>
          </a:p>
        </p:txBody>
      </p:sp>
      <p:sp>
        <p:nvSpPr>
          <p:cNvPr id="15" name="Ovale 14"/>
          <p:cNvSpPr/>
          <p:nvPr/>
        </p:nvSpPr>
        <p:spPr>
          <a:xfrm>
            <a:off x="117255" y="3429000"/>
            <a:ext cx="401357" cy="306034"/>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t>3</a:t>
            </a:r>
            <a:endParaRPr lang="it-IT" b="1" dirty="0"/>
          </a:p>
        </p:txBody>
      </p:sp>
      <p:sp>
        <p:nvSpPr>
          <p:cNvPr id="16" name="Rettangolo arrotondato 15"/>
          <p:cNvSpPr/>
          <p:nvPr/>
        </p:nvSpPr>
        <p:spPr>
          <a:xfrm>
            <a:off x="3460332" y="3068960"/>
            <a:ext cx="5504155" cy="105223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Refers </a:t>
            </a:r>
            <a:r>
              <a:rPr lang="en-US" sz="2400" dirty="0">
                <a:solidFill>
                  <a:schemeClr val="tx1"/>
                </a:solidFill>
              </a:rPr>
              <a:t>to the effect that corporate social responsibility has on the finances of </a:t>
            </a:r>
            <a:r>
              <a:rPr lang="en-US" sz="2400" dirty="0" smtClean="0">
                <a:solidFill>
                  <a:schemeClr val="tx1"/>
                </a:solidFill>
              </a:rPr>
              <a:t>firms</a:t>
            </a:r>
            <a:endParaRPr lang="it-IT" sz="2400" dirty="0">
              <a:solidFill>
                <a:schemeClr val="tx1"/>
              </a:solidFill>
            </a:endParaRPr>
          </a:p>
        </p:txBody>
      </p:sp>
      <p:sp>
        <p:nvSpPr>
          <p:cNvPr id="17" name="Rettangolo arrotondato 16"/>
          <p:cNvSpPr/>
          <p:nvPr/>
        </p:nvSpPr>
        <p:spPr>
          <a:xfrm>
            <a:off x="755576" y="4373210"/>
            <a:ext cx="2380799" cy="88387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t>Stakeholder</a:t>
            </a:r>
          </a:p>
          <a:p>
            <a:pPr algn="ctr"/>
            <a:r>
              <a:rPr lang="en-US" sz="2400" i="1" dirty="0" smtClean="0"/>
              <a:t>dimension</a:t>
            </a:r>
            <a:endParaRPr lang="it-IT" sz="2400" dirty="0"/>
          </a:p>
        </p:txBody>
      </p:sp>
      <p:sp>
        <p:nvSpPr>
          <p:cNvPr id="18" name="Ovale 17"/>
          <p:cNvSpPr/>
          <p:nvPr/>
        </p:nvSpPr>
        <p:spPr>
          <a:xfrm>
            <a:off x="117255" y="4581128"/>
            <a:ext cx="401357" cy="306034"/>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t>4</a:t>
            </a:r>
            <a:endParaRPr lang="it-IT" b="1" dirty="0"/>
          </a:p>
        </p:txBody>
      </p:sp>
      <p:sp>
        <p:nvSpPr>
          <p:cNvPr id="19" name="Rettangolo arrotondato 18"/>
          <p:cNvSpPr/>
          <p:nvPr/>
        </p:nvSpPr>
        <p:spPr>
          <a:xfrm>
            <a:off x="3450581" y="4248974"/>
            <a:ext cx="5504155" cy="105223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Consider how and how much firm decisions affect these groups</a:t>
            </a:r>
            <a:endParaRPr lang="it-IT" sz="2400" dirty="0">
              <a:solidFill>
                <a:schemeClr val="tx1"/>
              </a:solidFill>
            </a:endParaRPr>
          </a:p>
        </p:txBody>
      </p:sp>
      <p:sp>
        <p:nvSpPr>
          <p:cNvPr id="23" name="Rettangolo arrotondato 22"/>
          <p:cNvSpPr/>
          <p:nvPr/>
        </p:nvSpPr>
        <p:spPr>
          <a:xfrm>
            <a:off x="745825" y="5597346"/>
            <a:ext cx="2380799" cy="88387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t>Voluntariness </a:t>
            </a:r>
          </a:p>
          <a:p>
            <a:pPr algn="ctr"/>
            <a:r>
              <a:rPr lang="en-US" sz="2400" i="1" dirty="0" smtClean="0"/>
              <a:t>dimension</a:t>
            </a:r>
            <a:endParaRPr lang="it-IT" sz="2400" dirty="0"/>
          </a:p>
        </p:txBody>
      </p:sp>
      <p:sp>
        <p:nvSpPr>
          <p:cNvPr id="24" name="Ovale 23"/>
          <p:cNvSpPr/>
          <p:nvPr/>
        </p:nvSpPr>
        <p:spPr>
          <a:xfrm>
            <a:off x="107504" y="5805264"/>
            <a:ext cx="401357" cy="306034"/>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b="1" dirty="0" smtClean="0"/>
              <a:t>5</a:t>
            </a:r>
            <a:endParaRPr lang="it-IT" b="1" dirty="0"/>
          </a:p>
        </p:txBody>
      </p:sp>
      <p:sp>
        <p:nvSpPr>
          <p:cNvPr id="25" name="Rettangolo arrotondato 24"/>
          <p:cNvSpPr/>
          <p:nvPr/>
        </p:nvSpPr>
        <p:spPr>
          <a:xfrm>
            <a:off x="3440830" y="5473110"/>
            <a:ext cx="5504155" cy="105223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These actions are based in what firms believes is the correct thing to do</a:t>
            </a:r>
            <a:endParaRPr lang="it-IT" sz="2400" dirty="0">
              <a:solidFill>
                <a:schemeClr val="tx1"/>
              </a:solidFill>
            </a:endParaRPr>
          </a:p>
        </p:txBody>
      </p:sp>
    </p:spTree>
    <p:extLst>
      <p:ext uri="{BB962C8B-B14F-4D97-AF65-F5344CB8AC3E}">
        <p14:creationId xmlns:p14="http://schemas.microsoft.com/office/powerpoint/2010/main" val="16051026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8636"/>
            <a:ext cx="6491064" cy="994122"/>
          </a:xfrm>
        </p:spPr>
        <p:txBody>
          <a:bodyPr>
            <a:normAutofit/>
          </a:bodyPr>
          <a:lstStyle/>
          <a:p>
            <a:r>
              <a:rPr lang="fr-FR" dirty="0"/>
              <a:t>CSR dimensions</a:t>
            </a:r>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ella 1"/>
          <p:cNvGraphicFramePr>
            <a:graphicFrameLocks noGrp="1"/>
          </p:cNvGraphicFramePr>
          <p:nvPr>
            <p:extLst>
              <p:ext uri="{D42A27DB-BD31-4B8C-83A1-F6EECF244321}">
                <p14:modId xmlns:p14="http://schemas.microsoft.com/office/powerpoint/2010/main" val="923969001"/>
              </p:ext>
            </p:extLst>
          </p:nvPr>
        </p:nvGraphicFramePr>
        <p:xfrm>
          <a:off x="168027" y="908720"/>
          <a:ext cx="8796461" cy="5764784"/>
        </p:xfrm>
        <a:graphic>
          <a:graphicData uri="http://schemas.openxmlformats.org/drawingml/2006/table">
            <a:tbl>
              <a:tblPr firstRow="1" firstCol="1" bandRow="1">
                <a:tableStyleId>{21E4AEA4-8DFA-4A89-87EB-49C32662AFE0}</a:tableStyleId>
              </a:tblPr>
              <a:tblGrid>
                <a:gridCol w="1474213"/>
                <a:gridCol w="7322248"/>
              </a:tblGrid>
              <a:tr h="0">
                <a:tc>
                  <a:txBody>
                    <a:bodyPr/>
                    <a:lstStyle/>
                    <a:p>
                      <a:pPr algn="ctr">
                        <a:spcAft>
                          <a:spcPts val="0"/>
                        </a:spcAft>
                      </a:pPr>
                      <a:r>
                        <a:rPr lang="en-GB" sz="1800" dirty="0">
                          <a:effectLst/>
                        </a:rPr>
                        <a:t>Authors</a:t>
                      </a:r>
                      <a:endParaRPr lang="it-IT"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spcAft>
                          <a:spcPts val="0"/>
                        </a:spcAft>
                      </a:pPr>
                      <a:r>
                        <a:rPr lang="en-GB" sz="1800">
                          <a:effectLst/>
                        </a:rPr>
                        <a:t>Dimensions</a:t>
                      </a:r>
                      <a:endParaRPr lang="it-IT"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r>
              <a:tr h="0">
                <a:tc>
                  <a:txBody>
                    <a:bodyPr/>
                    <a:lstStyle/>
                    <a:p>
                      <a:pPr algn="ctr">
                        <a:spcAft>
                          <a:spcPts val="0"/>
                        </a:spcAft>
                      </a:pPr>
                      <a:r>
                        <a:rPr lang="en-GB" sz="1800" dirty="0">
                          <a:effectLst/>
                        </a:rPr>
                        <a:t>Foley &amp; </a:t>
                      </a:r>
                      <a:r>
                        <a:rPr lang="en-GB" sz="1800" dirty="0" err="1">
                          <a:effectLst/>
                        </a:rPr>
                        <a:t>Jayawardhena</a:t>
                      </a:r>
                      <a:r>
                        <a:rPr lang="en-GB" sz="1800" dirty="0">
                          <a:effectLst/>
                        </a:rPr>
                        <a:t>, 2001</a:t>
                      </a:r>
                      <a:endParaRPr lang="it-IT"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spcAft>
                          <a:spcPts val="0"/>
                        </a:spcAft>
                      </a:pPr>
                      <a:r>
                        <a:rPr lang="en-GB" sz="1800" dirty="0">
                          <a:effectLst/>
                        </a:rPr>
                        <a:t> </a:t>
                      </a:r>
                      <a:endParaRPr lang="it-IT" sz="1600" dirty="0">
                        <a:effectLst/>
                      </a:endParaRPr>
                    </a:p>
                    <a:p>
                      <a:pPr marL="342900" lvl="0" indent="-342900">
                        <a:lnSpc>
                          <a:spcPct val="115000"/>
                        </a:lnSpc>
                        <a:spcAft>
                          <a:spcPts val="1000"/>
                        </a:spcAft>
                        <a:buFont typeface="+mj-lt"/>
                        <a:buAutoNum type="arabicPeriod"/>
                      </a:pPr>
                      <a:r>
                        <a:rPr lang="en-GB" sz="1800" dirty="0">
                          <a:effectLst/>
                        </a:rPr>
                        <a:t>Social activities: actions performed by an organization that contributes to the welfare and interests of society </a:t>
                      </a:r>
                      <a:endParaRPr lang="en-GB" sz="1800" dirty="0" smtClean="0">
                        <a:effectLst/>
                      </a:endParaRPr>
                    </a:p>
                    <a:p>
                      <a:pPr marL="342900" lvl="0" indent="-342900">
                        <a:lnSpc>
                          <a:spcPct val="115000"/>
                        </a:lnSpc>
                        <a:spcAft>
                          <a:spcPts val="1000"/>
                        </a:spcAft>
                        <a:buFont typeface="+mj-lt"/>
                        <a:buAutoNum type="arabicPeriod"/>
                      </a:pPr>
                      <a:r>
                        <a:rPr lang="en-GB" sz="1800" dirty="0" smtClean="0">
                          <a:effectLst/>
                        </a:rPr>
                        <a:t>Environmental </a:t>
                      </a:r>
                      <a:r>
                        <a:rPr lang="en-GB" sz="1800" dirty="0">
                          <a:effectLst/>
                        </a:rPr>
                        <a:t>activities: actions performed by an organization concerning the environmental implications of the company’s operations, services and facilities </a:t>
                      </a:r>
                      <a:endParaRPr lang="en-GB" sz="1800" dirty="0" smtClean="0">
                        <a:effectLst/>
                      </a:endParaRPr>
                    </a:p>
                    <a:p>
                      <a:pPr marL="342900" lvl="0" indent="-342900">
                        <a:lnSpc>
                          <a:spcPct val="115000"/>
                        </a:lnSpc>
                        <a:spcAft>
                          <a:spcPts val="1000"/>
                        </a:spcAft>
                        <a:buFont typeface="+mj-lt"/>
                        <a:buAutoNum type="arabicPeriod"/>
                      </a:pPr>
                      <a:r>
                        <a:rPr lang="en-GB" sz="1800" dirty="0" smtClean="0">
                          <a:effectLst/>
                        </a:rPr>
                        <a:t>Economic </a:t>
                      </a:r>
                      <a:r>
                        <a:rPr lang="en-GB" sz="1800" dirty="0">
                          <a:effectLst/>
                        </a:rPr>
                        <a:t>activities: actions performed by an organization to make profit and expand, having a direct and indirect impact on the community and </a:t>
                      </a:r>
                      <a:r>
                        <a:rPr lang="en-GB" sz="1800" dirty="0" smtClean="0">
                          <a:effectLst/>
                        </a:rPr>
                        <a:t>stakeholder</a:t>
                      </a:r>
                      <a:endParaRPr lang="it-IT"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r>
              <a:tr h="0">
                <a:tc>
                  <a:txBody>
                    <a:bodyPr/>
                    <a:lstStyle/>
                    <a:p>
                      <a:pPr algn="ctr">
                        <a:spcAft>
                          <a:spcPts val="0"/>
                        </a:spcAft>
                      </a:pPr>
                      <a:r>
                        <a:rPr lang="en-GB" sz="1800">
                          <a:effectLst/>
                        </a:rPr>
                        <a:t>Mandurah, 2012</a:t>
                      </a:r>
                      <a:endParaRPr lang="it-IT"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spcAft>
                          <a:spcPts val="0"/>
                        </a:spcAft>
                      </a:pPr>
                      <a:endParaRPr lang="it-IT" sz="1600" dirty="0">
                        <a:effectLst/>
                      </a:endParaRPr>
                    </a:p>
                    <a:p>
                      <a:pPr marL="342900" lvl="0" indent="-342900">
                        <a:spcAft>
                          <a:spcPts val="0"/>
                        </a:spcAft>
                        <a:buFont typeface="+mj-lt"/>
                        <a:buAutoNum type="arabicPeriod"/>
                      </a:pPr>
                      <a:r>
                        <a:rPr lang="en-GB" sz="1800" dirty="0">
                          <a:effectLst/>
                        </a:rPr>
                        <a:t>The environment</a:t>
                      </a:r>
                      <a:endParaRPr lang="it-IT" sz="1600" dirty="0">
                        <a:effectLst/>
                      </a:endParaRPr>
                    </a:p>
                    <a:p>
                      <a:pPr marL="342900" lvl="0" indent="-342900">
                        <a:spcAft>
                          <a:spcPts val="0"/>
                        </a:spcAft>
                        <a:buFont typeface="+mj-lt"/>
                        <a:buAutoNum type="arabicPeriod"/>
                      </a:pPr>
                      <a:r>
                        <a:rPr lang="en-GB" sz="1800" dirty="0">
                          <a:effectLst/>
                        </a:rPr>
                        <a:t>Local community</a:t>
                      </a:r>
                      <a:endParaRPr lang="it-IT" sz="1600" dirty="0">
                        <a:effectLst/>
                      </a:endParaRPr>
                    </a:p>
                    <a:p>
                      <a:pPr marL="342900" lvl="0" indent="-342900">
                        <a:spcAft>
                          <a:spcPts val="0"/>
                        </a:spcAft>
                        <a:buFont typeface="+mj-lt"/>
                        <a:buAutoNum type="arabicPeriod"/>
                      </a:pPr>
                      <a:r>
                        <a:rPr lang="en-GB" sz="1800" dirty="0">
                          <a:effectLst/>
                        </a:rPr>
                        <a:t>Customers</a:t>
                      </a:r>
                      <a:endParaRPr lang="it-IT" sz="1600" dirty="0">
                        <a:effectLst/>
                      </a:endParaRPr>
                    </a:p>
                    <a:p>
                      <a:pPr marL="342900" lvl="0" indent="-342900">
                        <a:spcAft>
                          <a:spcPts val="0"/>
                        </a:spcAft>
                        <a:buFont typeface="+mj-lt"/>
                        <a:buAutoNum type="arabicPeriod"/>
                      </a:pPr>
                      <a:r>
                        <a:rPr lang="en-GB" sz="1800" dirty="0">
                          <a:effectLst/>
                        </a:rPr>
                        <a:t>Employees</a:t>
                      </a:r>
                      <a:endParaRPr lang="it-IT" sz="1600" dirty="0">
                        <a:effectLst/>
                      </a:endParaRPr>
                    </a:p>
                    <a:p>
                      <a:pPr>
                        <a:spcAft>
                          <a:spcPts val="0"/>
                        </a:spcAft>
                      </a:pPr>
                      <a:r>
                        <a:rPr lang="en-GB" sz="1800" dirty="0">
                          <a:effectLst/>
                        </a:rPr>
                        <a:t> </a:t>
                      </a:r>
                      <a:endParaRPr lang="it-IT"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r>
              <a:tr h="0">
                <a:tc>
                  <a:txBody>
                    <a:bodyPr/>
                    <a:lstStyle/>
                    <a:p>
                      <a:pPr algn="ctr">
                        <a:spcAft>
                          <a:spcPts val="0"/>
                        </a:spcAft>
                      </a:pPr>
                      <a:r>
                        <a:rPr lang="en-GB" sz="1800">
                          <a:effectLst/>
                        </a:rPr>
                        <a:t>Reverte et al., 2016</a:t>
                      </a:r>
                      <a:endParaRPr lang="it-IT"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marL="342900" lvl="0" indent="-342900">
                        <a:spcAft>
                          <a:spcPts val="0"/>
                        </a:spcAft>
                        <a:buFont typeface="+mj-lt"/>
                        <a:buAutoNum type="arabicPeriod"/>
                      </a:pPr>
                      <a:r>
                        <a:rPr lang="en-GB" sz="1800" dirty="0">
                          <a:effectLst/>
                        </a:rPr>
                        <a:t>Social activities</a:t>
                      </a:r>
                      <a:endParaRPr lang="it-IT" sz="1600" dirty="0">
                        <a:effectLst/>
                      </a:endParaRPr>
                    </a:p>
                    <a:p>
                      <a:pPr marL="342900" lvl="0" indent="-342900">
                        <a:spcAft>
                          <a:spcPts val="0"/>
                        </a:spcAft>
                        <a:buFont typeface="+mj-lt"/>
                        <a:buAutoNum type="arabicPeriod"/>
                      </a:pPr>
                      <a:r>
                        <a:rPr lang="en-GB" sz="1800" dirty="0">
                          <a:effectLst/>
                        </a:rPr>
                        <a:t>Economic activities</a:t>
                      </a:r>
                      <a:endParaRPr lang="it-IT" sz="1600" dirty="0">
                        <a:effectLst/>
                      </a:endParaRPr>
                    </a:p>
                    <a:p>
                      <a:pPr marL="342900" lvl="0" indent="-342900">
                        <a:spcAft>
                          <a:spcPts val="0"/>
                        </a:spcAft>
                        <a:buFont typeface="+mj-lt"/>
                        <a:buAutoNum type="arabicPeriod"/>
                      </a:pPr>
                      <a:r>
                        <a:rPr lang="en-GB" sz="1800" dirty="0">
                          <a:effectLst/>
                        </a:rPr>
                        <a:t>Environmental activities</a:t>
                      </a:r>
                      <a:endParaRPr lang="it-IT"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676644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a:bodyPr>
          <a:lstStyle/>
          <a:p>
            <a:r>
              <a:rPr lang="en-US" dirty="0" smtClean="0"/>
              <a:t>What </a:t>
            </a:r>
            <a:r>
              <a:rPr lang="en-US" dirty="0"/>
              <a:t>means CRS for firms</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6" name="Rettangolo 5"/>
          <p:cNvSpPr/>
          <p:nvPr/>
        </p:nvSpPr>
        <p:spPr>
          <a:xfrm>
            <a:off x="323528" y="1052736"/>
            <a:ext cx="8363272" cy="584775"/>
          </a:xfrm>
          <a:prstGeom prst="rect">
            <a:avLst/>
          </a:prstGeom>
        </p:spPr>
        <p:txBody>
          <a:bodyPr wrap="square">
            <a:spAutoFit/>
          </a:bodyPr>
          <a:lstStyle/>
          <a:p>
            <a:pPr algn="ctr"/>
            <a:r>
              <a:rPr lang="en-US" sz="3200" dirty="0" smtClean="0">
                <a:solidFill>
                  <a:srgbClr val="C00000"/>
                </a:solidFill>
              </a:rPr>
              <a:t>Corporate Social Responsibility</a:t>
            </a:r>
            <a:endParaRPr lang="en-US" sz="3200" dirty="0">
              <a:solidFill>
                <a:srgbClr val="C00000"/>
              </a:solidFill>
            </a:endParaRPr>
          </a:p>
        </p:txBody>
      </p:sp>
      <p:sp>
        <p:nvSpPr>
          <p:cNvPr id="2" name="Rettangolo arrotondato 1"/>
          <p:cNvSpPr/>
          <p:nvPr/>
        </p:nvSpPr>
        <p:spPr>
          <a:xfrm>
            <a:off x="440911" y="1637511"/>
            <a:ext cx="2736304" cy="1719481"/>
          </a:xfrm>
          <a:prstGeom prst="roundRect">
            <a:avLst/>
          </a:prstGeom>
          <a:solidFill>
            <a:srgbClr val="92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dirty="0" err="1" smtClean="0"/>
              <a:t>Managing</a:t>
            </a:r>
            <a:r>
              <a:rPr lang="it-IT" sz="2800" dirty="0" smtClean="0"/>
              <a:t> </a:t>
            </a:r>
            <a:r>
              <a:rPr lang="it-IT" sz="2800" dirty="0" err="1" smtClean="0"/>
              <a:t>our</a:t>
            </a:r>
            <a:r>
              <a:rPr lang="it-IT" sz="2800" dirty="0" smtClean="0"/>
              <a:t> business for the long </a:t>
            </a:r>
            <a:r>
              <a:rPr lang="it-IT" sz="2800" dirty="0" err="1" smtClean="0"/>
              <a:t>term</a:t>
            </a:r>
            <a:endParaRPr lang="it-IT" sz="2800" dirty="0"/>
          </a:p>
        </p:txBody>
      </p:sp>
      <p:sp>
        <p:nvSpPr>
          <p:cNvPr id="7" name="Rettangolo arrotondato 6"/>
          <p:cNvSpPr/>
          <p:nvPr/>
        </p:nvSpPr>
        <p:spPr>
          <a:xfrm>
            <a:off x="3294598" y="1628799"/>
            <a:ext cx="2736304" cy="1719481"/>
          </a:xfrm>
          <a:prstGeom prst="roundRect">
            <a:avLst/>
          </a:prstGeom>
          <a:solidFill>
            <a:srgbClr val="92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dirty="0" err="1" smtClean="0"/>
              <a:t>Managing</a:t>
            </a:r>
            <a:r>
              <a:rPr lang="it-IT" sz="2800" dirty="0" smtClean="0"/>
              <a:t> </a:t>
            </a:r>
            <a:r>
              <a:rPr lang="it-IT" sz="2800" dirty="0" err="1" smtClean="0"/>
              <a:t>relationships</a:t>
            </a:r>
            <a:r>
              <a:rPr lang="it-IT" sz="2800" dirty="0" smtClean="0"/>
              <a:t> with stakeholder</a:t>
            </a:r>
            <a:endParaRPr lang="it-IT" sz="2800" dirty="0"/>
          </a:p>
        </p:txBody>
      </p:sp>
      <p:sp>
        <p:nvSpPr>
          <p:cNvPr id="10" name="Rettangolo arrotondato 9"/>
          <p:cNvSpPr/>
          <p:nvPr/>
        </p:nvSpPr>
        <p:spPr>
          <a:xfrm>
            <a:off x="6148285" y="1628799"/>
            <a:ext cx="2736304" cy="1719481"/>
          </a:xfrm>
          <a:prstGeom prst="roundRect">
            <a:avLst/>
          </a:prstGeom>
          <a:solidFill>
            <a:srgbClr val="92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dirty="0" err="1" smtClean="0"/>
              <a:t>Managing</a:t>
            </a:r>
            <a:r>
              <a:rPr lang="it-IT" sz="2800" dirty="0" smtClean="0"/>
              <a:t> </a:t>
            </a:r>
            <a:r>
              <a:rPr lang="it-IT" sz="2800" dirty="0" err="1" smtClean="0"/>
              <a:t>environmental</a:t>
            </a:r>
            <a:r>
              <a:rPr lang="it-IT" sz="2800" dirty="0" smtClean="0"/>
              <a:t> impact of </a:t>
            </a:r>
            <a:r>
              <a:rPr lang="it-IT" sz="2800" dirty="0" err="1" smtClean="0"/>
              <a:t>your</a:t>
            </a:r>
            <a:r>
              <a:rPr lang="it-IT" sz="2800" dirty="0" smtClean="0"/>
              <a:t> business</a:t>
            </a:r>
            <a:endParaRPr lang="it-IT" sz="2800" dirty="0"/>
          </a:p>
        </p:txBody>
      </p:sp>
      <p:sp>
        <p:nvSpPr>
          <p:cNvPr id="3" name="Rettangolo 2"/>
          <p:cNvSpPr/>
          <p:nvPr/>
        </p:nvSpPr>
        <p:spPr>
          <a:xfrm>
            <a:off x="0" y="3478356"/>
            <a:ext cx="3177215" cy="3046988"/>
          </a:xfrm>
          <a:prstGeom prst="rect">
            <a:avLst/>
          </a:prstGeom>
        </p:spPr>
        <p:txBody>
          <a:bodyPr wrap="square">
            <a:spAutoFit/>
          </a:bodyPr>
          <a:lstStyle/>
          <a:p>
            <a:pPr marL="342900" indent="-342900">
              <a:buFont typeface="Arial" panose="020B0604020202020204" pitchFamily="34" charset="0"/>
              <a:buChar char="•"/>
            </a:pPr>
            <a:r>
              <a:rPr lang="it-IT" sz="2400" dirty="0" err="1"/>
              <a:t>Sustainability</a:t>
            </a:r>
            <a:r>
              <a:rPr lang="it-IT" sz="2400" dirty="0"/>
              <a:t> </a:t>
            </a:r>
            <a:r>
              <a:rPr lang="it-IT" sz="2400" dirty="0" err="1"/>
              <a:t>principles</a:t>
            </a:r>
            <a:r>
              <a:rPr lang="it-IT" sz="2400" dirty="0"/>
              <a:t> </a:t>
            </a:r>
            <a:r>
              <a:rPr lang="it-IT" sz="2400" dirty="0" err="1"/>
              <a:t>embedded</a:t>
            </a:r>
            <a:r>
              <a:rPr lang="it-IT" sz="2400" dirty="0"/>
              <a:t> </a:t>
            </a:r>
            <a:r>
              <a:rPr lang="it-IT" sz="2400" dirty="0" err="1"/>
              <a:t>into</a:t>
            </a:r>
            <a:r>
              <a:rPr lang="it-IT" sz="2400" dirty="0"/>
              <a:t> </a:t>
            </a:r>
            <a:r>
              <a:rPr lang="it-IT" sz="2400" dirty="0" err="1"/>
              <a:t>our</a:t>
            </a:r>
            <a:r>
              <a:rPr lang="it-IT" sz="2400" dirty="0"/>
              <a:t> </a:t>
            </a:r>
            <a:r>
              <a:rPr lang="it-IT" sz="2400" dirty="0" err="1"/>
              <a:t>operational</a:t>
            </a:r>
            <a:r>
              <a:rPr lang="it-IT" sz="2400" dirty="0"/>
              <a:t> </a:t>
            </a:r>
            <a:r>
              <a:rPr lang="it-IT" sz="2400" dirty="0" err="1"/>
              <a:t>activities</a:t>
            </a:r>
            <a:endParaRPr lang="it-IT" sz="2400" dirty="0"/>
          </a:p>
          <a:p>
            <a:pPr marL="342900" indent="-342900">
              <a:buFont typeface="Arial" panose="020B0604020202020204" pitchFamily="34" charset="0"/>
              <a:buChar char="•"/>
            </a:pPr>
            <a:r>
              <a:rPr lang="it-IT" sz="2400" dirty="0"/>
              <a:t>Integration of </a:t>
            </a:r>
            <a:r>
              <a:rPr lang="it-IT" sz="2400" dirty="0" err="1"/>
              <a:t>environmental</a:t>
            </a:r>
            <a:r>
              <a:rPr lang="it-IT" sz="2400" dirty="0"/>
              <a:t>, social and </a:t>
            </a:r>
            <a:r>
              <a:rPr lang="it-IT" sz="2400" dirty="0" err="1"/>
              <a:t>governance</a:t>
            </a:r>
            <a:r>
              <a:rPr lang="it-IT" sz="2400" dirty="0"/>
              <a:t> </a:t>
            </a:r>
            <a:r>
              <a:rPr lang="it-IT" sz="2400" dirty="0" err="1"/>
              <a:t>factors</a:t>
            </a:r>
            <a:r>
              <a:rPr lang="it-IT" sz="2400" dirty="0"/>
              <a:t>  </a:t>
            </a:r>
          </a:p>
        </p:txBody>
      </p:sp>
      <p:sp>
        <p:nvSpPr>
          <p:cNvPr id="12" name="Rettangolo 11"/>
          <p:cNvSpPr/>
          <p:nvPr/>
        </p:nvSpPr>
        <p:spPr>
          <a:xfrm>
            <a:off x="3294598" y="3478356"/>
            <a:ext cx="2736304" cy="1938992"/>
          </a:xfrm>
          <a:prstGeom prst="rect">
            <a:avLst/>
          </a:prstGeom>
        </p:spPr>
        <p:txBody>
          <a:bodyPr wrap="square">
            <a:spAutoFit/>
          </a:bodyPr>
          <a:lstStyle/>
          <a:p>
            <a:pPr marL="342900" indent="-342900">
              <a:buFont typeface="Arial" panose="020B0604020202020204" pitchFamily="34" charset="0"/>
              <a:buChar char="•"/>
            </a:pPr>
            <a:r>
              <a:rPr lang="it-IT" sz="2400" dirty="0" smtClean="0"/>
              <a:t>Living the culture of </a:t>
            </a:r>
            <a:r>
              <a:rPr lang="it-IT" sz="2400" dirty="0" err="1" smtClean="0"/>
              <a:t>responsible</a:t>
            </a:r>
            <a:r>
              <a:rPr lang="it-IT" sz="2400" dirty="0" smtClean="0"/>
              <a:t> leadership</a:t>
            </a:r>
          </a:p>
          <a:p>
            <a:pPr marL="342900" indent="-342900">
              <a:buFont typeface="Arial" panose="020B0604020202020204" pitchFamily="34" charset="0"/>
              <a:buChar char="•"/>
            </a:pPr>
            <a:r>
              <a:rPr lang="it-IT" sz="2400" dirty="0" err="1" smtClean="0"/>
              <a:t>Playing</a:t>
            </a:r>
            <a:r>
              <a:rPr lang="it-IT" sz="2400" dirty="0" smtClean="0"/>
              <a:t> an </a:t>
            </a:r>
            <a:r>
              <a:rPr lang="it-IT" sz="2400" dirty="0" err="1" smtClean="0"/>
              <a:t>active</a:t>
            </a:r>
            <a:r>
              <a:rPr lang="it-IT" sz="2400" dirty="0" smtClean="0"/>
              <a:t> </a:t>
            </a:r>
            <a:r>
              <a:rPr lang="it-IT" sz="2400" dirty="0" err="1" smtClean="0"/>
              <a:t>role</a:t>
            </a:r>
            <a:r>
              <a:rPr lang="it-IT" sz="2400" dirty="0" smtClean="0"/>
              <a:t> in society</a:t>
            </a:r>
            <a:endParaRPr lang="it-IT" sz="2400" dirty="0"/>
          </a:p>
        </p:txBody>
      </p:sp>
      <p:sp>
        <p:nvSpPr>
          <p:cNvPr id="13" name="Rettangolo 12"/>
          <p:cNvSpPr/>
          <p:nvPr/>
        </p:nvSpPr>
        <p:spPr>
          <a:xfrm>
            <a:off x="6148285" y="3476176"/>
            <a:ext cx="2736304" cy="2677656"/>
          </a:xfrm>
          <a:prstGeom prst="rect">
            <a:avLst/>
          </a:prstGeom>
        </p:spPr>
        <p:txBody>
          <a:bodyPr wrap="square">
            <a:spAutoFit/>
          </a:bodyPr>
          <a:lstStyle/>
          <a:p>
            <a:pPr marL="342900" indent="-342900">
              <a:buFont typeface="Arial" panose="020B0604020202020204" pitchFamily="34" charset="0"/>
              <a:buChar char="•"/>
            </a:pPr>
            <a:r>
              <a:rPr lang="it-IT" sz="2400" dirty="0" err="1" smtClean="0"/>
              <a:t>Continuosly</a:t>
            </a:r>
            <a:r>
              <a:rPr lang="it-IT" sz="2400" dirty="0" smtClean="0"/>
              <a:t> </a:t>
            </a:r>
            <a:r>
              <a:rPr lang="it-IT" sz="2400" dirty="0" err="1" smtClean="0"/>
              <a:t>working</a:t>
            </a:r>
            <a:r>
              <a:rPr lang="it-IT" sz="2400" dirty="0" smtClean="0"/>
              <a:t> on </a:t>
            </a:r>
            <a:r>
              <a:rPr lang="it-IT" sz="2400" dirty="0" err="1" smtClean="0"/>
              <a:t>measures</a:t>
            </a:r>
            <a:r>
              <a:rPr lang="it-IT" sz="2400" dirty="0" smtClean="0"/>
              <a:t> </a:t>
            </a:r>
            <a:r>
              <a:rPr lang="it-IT" sz="2400" dirty="0" err="1" smtClean="0"/>
              <a:t>targeted</a:t>
            </a:r>
            <a:r>
              <a:rPr lang="it-IT" sz="2400" dirty="0" smtClean="0"/>
              <a:t> to reduce </a:t>
            </a:r>
            <a:r>
              <a:rPr lang="it-IT" sz="2400" dirty="0" err="1" smtClean="0"/>
              <a:t>environmental</a:t>
            </a:r>
            <a:r>
              <a:rPr lang="it-IT" sz="2400" dirty="0" smtClean="0"/>
              <a:t> impact</a:t>
            </a:r>
            <a:endParaRPr lang="it-IT" sz="2400" dirty="0"/>
          </a:p>
        </p:txBody>
      </p:sp>
    </p:spTree>
    <p:extLst>
      <p:ext uri="{BB962C8B-B14F-4D97-AF65-F5344CB8AC3E}">
        <p14:creationId xmlns:p14="http://schemas.microsoft.com/office/powerpoint/2010/main" val="13714070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a:bodyPr>
          <a:lstStyle/>
          <a:p>
            <a:r>
              <a:rPr lang="en-US" dirty="0" smtClean="0"/>
              <a:t>Benefits of CSR to firms</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10" name="Rettangolo arrotondato 9"/>
          <p:cNvSpPr/>
          <p:nvPr/>
        </p:nvSpPr>
        <p:spPr>
          <a:xfrm>
            <a:off x="1619672" y="1876217"/>
            <a:ext cx="2380799" cy="1208296"/>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rPr>
              <a:t>Winning new businesses</a:t>
            </a:r>
            <a:endParaRPr lang="it-IT" sz="2400" dirty="0">
              <a:solidFill>
                <a:schemeClr val="tx1"/>
              </a:solidFill>
            </a:endParaRPr>
          </a:p>
        </p:txBody>
      </p:sp>
      <p:sp>
        <p:nvSpPr>
          <p:cNvPr id="12" name="Rettangolo arrotondato 11"/>
          <p:cNvSpPr/>
          <p:nvPr/>
        </p:nvSpPr>
        <p:spPr>
          <a:xfrm>
            <a:off x="4946867" y="1898119"/>
            <a:ext cx="2723195" cy="1208296"/>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rPr>
              <a:t>Enhanced relationships with stakeholders</a:t>
            </a:r>
            <a:endParaRPr lang="it-IT" sz="2400" dirty="0">
              <a:solidFill>
                <a:schemeClr val="tx1"/>
              </a:solidFill>
            </a:endParaRPr>
          </a:p>
        </p:txBody>
      </p:sp>
      <p:sp>
        <p:nvSpPr>
          <p:cNvPr id="14" name="Rettangolo arrotondato 13"/>
          <p:cNvSpPr/>
          <p:nvPr/>
        </p:nvSpPr>
        <p:spPr>
          <a:xfrm>
            <a:off x="318060" y="3322208"/>
            <a:ext cx="2380799" cy="1301242"/>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rPr>
              <a:t>Happy workforce</a:t>
            </a:r>
            <a:endParaRPr lang="it-IT" sz="2400" dirty="0">
              <a:solidFill>
                <a:schemeClr val="tx1"/>
              </a:solidFill>
            </a:endParaRPr>
          </a:p>
        </p:txBody>
      </p:sp>
      <p:sp>
        <p:nvSpPr>
          <p:cNvPr id="16" name="Rettangolo arrotondato 15"/>
          <p:cNvSpPr/>
          <p:nvPr/>
        </p:nvSpPr>
        <p:spPr>
          <a:xfrm>
            <a:off x="318060" y="5036189"/>
            <a:ext cx="2374111" cy="1345139"/>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rPr>
              <a:t>Media interest and good reputation</a:t>
            </a:r>
            <a:endParaRPr lang="it-IT" sz="2400" dirty="0">
              <a:solidFill>
                <a:schemeClr val="tx1"/>
              </a:solidFill>
            </a:endParaRPr>
          </a:p>
        </p:txBody>
      </p:sp>
      <p:sp>
        <p:nvSpPr>
          <p:cNvPr id="18" name="Rettangolo arrotondato 17"/>
          <p:cNvSpPr/>
          <p:nvPr/>
        </p:nvSpPr>
        <p:spPr>
          <a:xfrm>
            <a:off x="3187797" y="5072192"/>
            <a:ext cx="2723195" cy="1273131"/>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rPr>
              <a:t>Access to founding opportunities</a:t>
            </a:r>
            <a:endParaRPr lang="it-IT" sz="2400" dirty="0">
              <a:solidFill>
                <a:schemeClr val="tx1"/>
              </a:solidFill>
            </a:endParaRPr>
          </a:p>
        </p:txBody>
      </p:sp>
      <p:sp>
        <p:nvSpPr>
          <p:cNvPr id="20" name="Rettangolo arrotondato 19"/>
          <p:cNvSpPr/>
          <p:nvPr/>
        </p:nvSpPr>
        <p:spPr>
          <a:xfrm>
            <a:off x="3187053" y="3352721"/>
            <a:ext cx="2723195" cy="1301242"/>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rPr>
              <a:t>Enhanced your influence in the industry</a:t>
            </a:r>
            <a:endParaRPr lang="it-IT" sz="2400" dirty="0">
              <a:solidFill>
                <a:schemeClr val="tx1"/>
              </a:solidFill>
            </a:endParaRPr>
          </a:p>
        </p:txBody>
      </p:sp>
      <p:sp>
        <p:nvSpPr>
          <p:cNvPr id="21" name="Rettangolo arrotondato 20"/>
          <p:cNvSpPr/>
          <p:nvPr/>
        </p:nvSpPr>
        <p:spPr>
          <a:xfrm>
            <a:off x="6343975" y="3352721"/>
            <a:ext cx="2537158" cy="136012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rPr>
              <a:t>Differentiating yourself from competitor</a:t>
            </a:r>
            <a:endParaRPr lang="it-IT" sz="2400" dirty="0">
              <a:solidFill>
                <a:schemeClr val="tx1"/>
              </a:solidFill>
            </a:endParaRPr>
          </a:p>
        </p:txBody>
      </p:sp>
      <p:sp>
        <p:nvSpPr>
          <p:cNvPr id="22" name="Rettangolo arrotondato 21"/>
          <p:cNvSpPr/>
          <p:nvPr/>
        </p:nvSpPr>
        <p:spPr>
          <a:xfrm>
            <a:off x="6367733" y="5121891"/>
            <a:ext cx="2524814" cy="1210981"/>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smtClean="0">
                <a:solidFill>
                  <a:schemeClr val="tx1"/>
                </a:solidFill>
              </a:rPr>
              <a:t>Increase in customer retention</a:t>
            </a:r>
            <a:endParaRPr lang="it-IT" sz="2400" dirty="0">
              <a:solidFill>
                <a:schemeClr val="tx1"/>
              </a:solidFill>
            </a:endParaRPr>
          </a:p>
        </p:txBody>
      </p:sp>
    </p:spTree>
    <p:extLst>
      <p:ext uri="{BB962C8B-B14F-4D97-AF65-F5344CB8AC3E}">
        <p14:creationId xmlns:p14="http://schemas.microsoft.com/office/powerpoint/2010/main" val="13226268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p:cNvSpPr>
            <a:spLocks noGrp="1"/>
          </p:cNvSpPr>
          <p:nvPr>
            <p:ph type="title"/>
          </p:nvPr>
        </p:nvSpPr>
        <p:spPr>
          <a:xfrm>
            <a:off x="2195736" y="274638"/>
            <a:ext cx="6491064" cy="994122"/>
          </a:xfrm>
        </p:spPr>
        <p:txBody>
          <a:bodyPr>
            <a:normAutofit/>
          </a:bodyPr>
          <a:lstStyle/>
          <a:p>
            <a:r>
              <a:rPr lang="en-US" dirty="0" smtClean="0"/>
              <a:t>CSR and ethics</a:t>
            </a:r>
            <a:endParaRPr lang="fr-FR" dirty="0"/>
          </a:p>
        </p:txBody>
      </p:sp>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2" name="Rettangolo 1"/>
          <p:cNvSpPr/>
          <p:nvPr/>
        </p:nvSpPr>
        <p:spPr>
          <a:xfrm>
            <a:off x="179512" y="1556792"/>
            <a:ext cx="8640960" cy="4549835"/>
          </a:xfrm>
          <a:prstGeom prst="rect">
            <a:avLst/>
          </a:prstGeom>
        </p:spPr>
        <p:txBody>
          <a:bodyPr wrap="square">
            <a:spAutoFit/>
          </a:bodyPr>
          <a:lstStyle/>
          <a:p>
            <a:pPr algn="just">
              <a:lnSpc>
                <a:spcPct val="150000"/>
              </a:lnSpc>
              <a:spcAft>
                <a:spcPts val="0"/>
              </a:spcAft>
            </a:pPr>
            <a:r>
              <a:rPr lang="en-US" sz="2800" dirty="0">
                <a:solidFill>
                  <a:srgbClr val="920000"/>
                </a:solidFill>
                <a:ea typeface="Cambria" panose="02040503050406030204" pitchFamily="18" charset="0"/>
                <a:cs typeface="Times New Roman" panose="02020603050405020304" pitchFamily="18" charset="0"/>
              </a:rPr>
              <a:t>Ethics</a:t>
            </a:r>
            <a:r>
              <a:rPr lang="en-US" sz="2800" dirty="0">
                <a:ea typeface="Cambria" panose="02040503050406030204" pitchFamily="18" charset="0"/>
                <a:cs typeface="Times New Roman" panose="02020603050405020304" pitchFamily="18" charset="0"/>
              </a:rPr>
              <a:t> could be defined as </a:t>
            </a:r>
            <a:r>
              <a:rPr lang="en-US" sz="2800" i="1" dirty="0">
                <a:ea typeface="Cambria" panose="02040503050406030204" pitchFamily="18" charset="0"/>
                <a:cs typeface="Times New Roman" panose="02020603050405020304" pitchFamily="18" charset="0"/>
              </a:rPr>
              <a:t>“how people should live </a:t>
            </a:r>
            <a:r>
              <a:rPr lang="en-US" sz="2800" i="1" dirty="0" smtClean="0">
                <a:ea typeface="Cambria" panose="02040503050406030204" pitchFamily="18" charset="0"/>
                <a:cs typeface="Times New Roman" panose="02020603050405020304" pitchFamily="18" charset="0"/>
              </a:rPr>
              <a:t>together” </a:t>
            </a:r>
            <a:r>
              <a:rPr lang="en-US" sz="2800" dirty="0" smtClean="0">
                <a:ea typeface="Cambria" panose="02040503050406030204" pitchFamily="18" charset="0"/>
                <a:cs typeface="Times New Roman" panose="02020603050405020304" pitchFamily="18" charset="0"/>
              </a:rPr>
              <a:t>(</a:t>
            </a:r>
            <a:r>
              <a:rPr lang="en-US" sz="2800" dirty="0">
                <a:ea typeface="Cambria" panose="02040503050406030204" pitchFamily="18" charset="0"/>
                <a:cs typeface="Times New Roman" panose="02020603050405020304" pitchFamily="18" charset="0"/>
              </a:rPr>
              <a:t>Warnock, 1967). </a:t>
            </a:r>
            <a:endParaRPr lang="en-US" sz="2800" dirty="0" smtClean="0">
              <a:ea typeface="Cambria" panose="02040503050406030204" pitchFamily="18" charset="0"/>
              <a:cs typeface="Times New Roman" panose="02020603050405020304" pitchFamily="18" charset="0"/>
            </a:endParaRPr>
          </a:p>
          <a:p>
            <a:pPr algn="just">
              <a:lnSpc>
                <a:spcPct val="150000"/>
              </a:lnSpc>
              <a:spcAft>
                <a:spcPts val="0"/>
              </a:spcAft>
            </a:pPr>
            <a:endParaRPr lang="en-US" sz="2800" dirty="0">
              <a:effectLst/>
              <a:latin typeface="+mj-lt"/>
              <a:ea typeface="Cambria" panose="02040503050406030204" pitchFamily="18" charset="0"/>
              <a:cs typeface="Times New Roman" panose="02020603050405020304" pitchFamily="18" charset="0"/>
            </a:endParaRPr>
          </a:p>
          <a:p>
            <a:pPr algn="just">
              <a:lnSpc>
                <a:spcPct val="150000"/>
              </a:lnSpc>
              <a:spcAft>
                <a:spcPts val="0"/>
              </a:spcAft>
            </a:pPr>
            <a:r>
              <a:rPr lang="en-US" sz="2800" dirty="0"/>
              <a:t>With the terms </a:t>
            </a:r>
            <a:r>
              <a:rPr lang="en-US" sz="2800" i="1" dirty="0"/>
              <a:t>“</a:t>
            </a:r>
            <a:r>
              <a:rPr lang="en-US" sz="2800" dirty="0">
                <a:solidFill>
                  <a:srgbClr val="920000"/>
                </a:solidFill>
              </a:rPr>
              <a:t>Business ethics</a:t>
            </a:r>
            <a:r>
              <a:rPr lang="en-US" sz="2800" i="1" dirty="0"/>
              <a:t>”</a:t>
            </a:r>
            <a:r>
              <a:rPr lang="en-US" sz="2800" dirty="0"/>
              <a:t> we are referring to that kind of behavior that ensure that a certain required level of trust exists between consumers and various forms of market participants with businesses. </a:t>
            </a:r>
            <a:endParaRPr lang="it-IT" sz="2800" dirty="0">
              <a:effectLst/>
              <a:latin typeface="+mj-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7973518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60648"/>
            <a:ext cx="1485535" cy="432048"/>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arrotondato 4"/>
          <p:cNvSpPr/>
          <p:nvPr/>
        </p:nvSpPr>
        <p:spPr>
          <a:xfrm>
            <a:off x="179513" y="1563001"/>
            <a:ext cx="3024336" cy="820742"/>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t>Ethical behavior and ethical business </a:t>
            </a:r>
            <a:endParaRPr lang="it-IT" sz="2400" dirty="0"/>
          </a:p>
        </p:txBody>
      </p:sp>
      <p:sp>
        <p:nvSpPr>
          <p:cNvPr id="10" name="Rettangolo arrotondato 9"/>
          <p:cNvSpPr/>
          <p:nvPr/>
        </p:nvSpPr>
        <p:spPr>
          <a:xfrm>
            <a:off x="3460332" y="605220"/>
            <a:ext cx="5416416" cy="273630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has effects not only on stakeholders and shareholders but also on the entire economy, indeed when we act ethically in business decision making process this will ensure more effective and productive utilization of economic resources. </a:t>
            </a:r>
            <a:endParaRPr lang="it-IT" sz="2400" dirty="0">
              <a:solidFill>
                <a:schemeClr val="tx1"/>
              </a:solidFill>
            </a:endParaRPr>
          </a:p>
        </p:txBody>
      </p:sp>
      <p:sp>
        <p:nvSpPr>
          <p:cNvPr id="11" name="Rettangolo arrotondato 10"/>
          <p:cNvSpPr/>
          <p:nvPr/>
        </p:nvSpPr>
        <p:spPr>
          <a:xfrm>
            <a:off x="211364" y="4031178"/>
            <a:ext cx="3024336" cy="88387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t>Deontological ethics</a:t>
            </a:r>
            <a:endParaRPr lang="it-IT" sz="2400" dirty="0"/>
          </a:p>
        </p:txBody>
      </p:sp>
      <p:sp>
        <p:nvSpPr>
          <p:cNvPr id="13" name="Rettangolo arrotondato 12"/>
          <p:cNvSpPr/>
          <p:nvPr/>
        </p:nvSpPr>
        <p:spPr>
          <a:xfrm>
            <a:off x="3442330" y="3717032"/>
            <a:ext cx="5504155" cy="1512168"/>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Certain </a:t>
            </a:r>
            <a:r>
              <a:rPr lang="en-US" sz="2400" dirty="0">
                <a:solidFill>
                  <a:schemeClr val="tx1"/>
                </a:solidFill>
              </a:rPr>
              <a:t>actions are right or wrong in themselves and so there are absolute ethical standards which needs to be upheld</a:t>
            </a:r>
            <a:endParaRPr lang="it-IT" sz="2400" dirty="0">
              <a:solidFill>
                <a:schemeClr val="tx1"/>
              </a:solidFill>
            </a:endParaRPr>
          </a:p>
        </p:txBody>
      </p:sp>
      <p:sp>
        <p:nvSpPr>
          <p:cNvPr id="14" name="Rettangolo arrotondato 13"/>
          <p:cNvSpPr/>
          <p:nvPr/>
        </p:nvSpPr>
        <p:spPr>
          <a:xfrm>
            <a:off x="204145" y="5859073"/>
            <a:ext cx="3024336" cy="883876"/>
          </a:xfrm>
          <a:prstGeom prst="roundRect">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t>Teleological ethics:</a:t>
            </a:r>
            <a:endParaRPr lang="it-IT" sz="2400" dirty="0"/>
          </a:p>
        </p:txBody>
      </p:sp>
      <p:sp>
        <p:nvSpPr>
          <p:cNvPr id="16" name="Rettangolo arrotondato 15"/>
          <p:cNvSpPr/>
          <p:nvPr/>
        </p:nvSpPr>
        <p:spPr>
          <a:xfrm>
            <a:off x="3460332" y="5761142"/>
            <a:ext cx="5504155" cy="105223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The </a:t>
            </a:r>
            <a:r>
              <a:rPr lang="en-US" sz="2400" dirty="0">
                <a:solidFill>
                  <a:schemeClr val="tx1"/>
                </a:solidFill>
              </a:rPr>
              <a:t>right encompassing those actions which maximize the good</a:t>
            </a:r>
            <a:endParaRPr lang="it-IT" sz="2400" dirty="0">
              <a:solidFill>
                <a:schemeClr val="tx1"/>
              </a:solidFill>
            </a:endParaRPr>
          </a:p>
        </p:txBody>
      </p:sp>
    </p:spTree>
    <p:extLst>
      <p:ext uri="{BB962C8B-B14F-4D97-AF65-F5344CB8AC3E}">
        <p14:creationId xmlns:p14="http://schemas.microsoft.com/office/powerpoint/2010/main" val="3024211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1888</TotalTime>
  <Words>574</Words>
  <Application>Microsoft Office PowerPoint</Application>
  <PresentationFormat>Pokaz na ekranie (4:3)</PresentationFormat>
  <Paragraphs>85</Paragraphs>
  <Slides>12</Slides>
  <Notes>0</Notes>
  <HiddenSlides>0</HiddenSlides>
  <MMClips>0</MMClips>
  <ScaleCrop>false</ScaleCrop>
  <HeadingPairs>
    <vt:vector size="4" baseType="variant">
      <vt:variant>
        <vt:lpstr>Motyw</vt:lpstr>
      </vt:variant>
      <vt:variant>
        <vt:i4>1</vt:i4>
      </vt:variant>
      <vt:variant>
        <vt:lpstr>Tytuły slajdów</vt:lpstr>
      </vt:variant>
      <vt:variant>
        <vt:i4>12</vt:i4>
      </vt:variant>
    </vt:vector>
  </HeadingPairs>
  <TitlesOfParts>
    <vt:vector size="13" baseType="lpstr">
      <vt:lpstr>Thème Office</vt:lpstr>
      <vt:lpstr>Erasmus+, Key Action 2: Strategic partnership  PROJECT NUMBER: 2015-1-FR01-KA203-015261  IO1: Open Online Courses on Social Entrepreneurship Learning Material  Corporate Social Responsibility</vt:lpstr>
      <vt:lpstr>CSR: some definition in literature</vt:lpstr>
      <vt:lpstr>CSR: some definition in literature</vt:lpstr>
      <vt:lpstr>CSR dimensions</vt:lpstr>
      <vt:lpstr>CSR dimensions</vt:lpstr>
      <vt:lpstr>What means CRS for firms</vt:lpstr>
      <vt:lpstr>Benefits of CSR to firms</vt:lpstr>
      <vt:lpstr>CSR and ethics</vt:lpstr>
      <vt:lpstr>Prezentacja programu PowerPoint</vt:lpstr>
      <vt:lpstr>Prezentacja programu PowerPoint</vt:lpstr>
      <vt:lpstr>CSR in Company Practice</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Erasmus+, Key Action 2: Strategic partnership  PROJECT NUMBER: 2015-1-FR01-KA203-015261  IO1: Open Online Courses on Social Entrepreneurship Learning Materials</dc:title>
  <dc:creator>MBA</dc:creator>
  <cp:lastModifiedBy>user</cp:lastModifiedBy>
  <cp:revision>64</cp:revision>
  <dcterms:created xsi:type="dcterms:W3CDTF">2016-09-01T13:20:33Z</dcterms:created>
  <dcterms:modified xsi:type="dcterms:W3CDTF">2017-03-05T03:31:55Z</dcterms:modified>
</cp:coreProperties>
</file>