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77" r:id="rId3"/>
    <p:sldId id="263" r:id="rId4"/>
    <p:sldId id="257" r:id="rId5"/>
    <p:sldId id="262" r:id="rId6"/>
    <p:sldId id="266" r:id="rId7"/>
    <p:sldId id="259" r:id="rId8"/>
    <p:sldId id="268" r:id="rId9"/>
    <p:sldId id="271" r:id="rId10"/>
    <p:sldId id="269" r:id="rId11"/>
    <p:sldId id="272" r:id="rId12"/>
    <p:sldId id="267" r:id="rId13"/>
    <p:sldId id="264" r:id="rId14"/>
    <p:sldId id="258" r:id="rId15"/>
    <p:sldId id="261" r:id="rId16"/>
    <p:sldId id="270" r:id="rId17"/>
    <p:sldId id="265" r:id="rId18"/>
    <p:sldId id="273" r:id="rId19"/>
    <p:sldId id="260" r:id="rId20"/>
    <p:sldId id="278" r:id="rId2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85" d="100"/>
          <a:sy n="85" d="100"/>
        </p:scale>
        <p:origin x="96" y="1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7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3A7BD-CE73-4504-81BA-80021157614E}" type="datetimeFigureOut">
              <a:rPr lang="es-ES" smtClean="0"/>
              <a:pPr/>
              <a:t>27/04/2017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68F6B-2128-41C8-9973-5D5DBE5B4D7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67609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3A7BD-CE73-4504-81BA-80021157614E}" type="datetimeFigureOut">
              <a:rPr lang="es-ES" smtClean="0"/>
              <a:pPr/>
              <a:t>27/04/2017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68F6B-2128-41C8-9973-5D5DBE5B4D7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1664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3A7BD-CE73-4504-81BA-80021157614E}" type="datetimeFigureOut">
              <a:rPr lang="es-ES" smtClean="0"/>
              <a:pPr/>
              <a:t>27/04/2017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68F6B-2128-41C8-9973-5D5DBE5B4D7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09288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V. JANAWADE 2016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672F4-26AF-4392-B289-C7BE04AF31B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780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V. JANAWADE 2016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A438F-1CA1-4980-80C1-48A234BC9C3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44379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V. JANAWADE 2016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672F4-26AF-4392-B289-C7BE04AF31B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30606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128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2296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V. JANAWADE 2016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672F4-26AF-4392-B289-C7BE04AF31B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9371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V. JANAWADE 2016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672F4-26AF-4392-B289-C7BE04AF31B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3310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V. JANAWADE 2016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672F4-26AF-4392-B289-C7BE04AF31B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09370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V. JANAWADE 2016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672F4-26AF-4392-B289-C7BE04AF31B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6917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V. JANAWADE 2016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672F4-26AF-4392-B289-C7BE04AF31B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475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3A7BD-CE73-4504-81BA-80021157614E}" type="datetimeFigureOut">
              <a:rPr lang="es-ES" smtClean="0"/>
              <a:pPr/>
              <a:t>27/04/2017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68F6B-2128-41C8-9973-5D5DBE5B4D7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300780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V. JANAWADE 2016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672F4-26AF-4392-B289-C7BE04AF31B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96424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V. JANAWADE 2016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672F4-26AF-4392-B289-C7BE04AF31B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74270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11785600" y="274645"/>
            <a:ext cx="36576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12800" y="274645"/>
            <a:ext cx="107696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V. JANAWADE 2016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672F4-26AF-4392-B289-C7BE04AF31B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2836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3A7BD-CE73-4504-81BA-80021157614E}" type="datetimeFigureOut">
              <a:rPr lang="es-ES" smtClean="0"/>
              <a:pPr/>
              <a:t>27/04/2017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68F6B-2128-41C8-9973-5D5DBE5B4D7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22197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3A7BD-CE73-4504-81BA-80021157614E}" type="datetimeFigureOut">
              <a:rPr lang="es-ES" smtClean="0"/>
              <a:pPr/>
              <a:t>27/04/2017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68F6B-2128-41C8-9973-5D5DBE5B4D7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5865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3A7BD-CE73-4504-81BA-80021157614E}" type="datetimeFigureOut">
              <a:rPr lang="es-ES" smtClean="0"/>
              <a:pPr/>
              <a:t>27/04/2017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68F6B-2128-41C8-9973-5D5DBE5B4D7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5553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3A7BD-CE73-4504-81BA-80021157614E}" type="datetimeFigureOut">
              <a:rPr lang="es-ES" smtClean="0"/>
              <a:pPr/>
              <a:t>27/04/2017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68F6B-2128-41C8-9973-5D5DBE5B4D7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4156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3A7BD-CE73-4504-81BA-80021157614E}" type="datetimeFigureOut">
              <a:rPr lang="es-ES" smtClean="0"/>
              <a:pPr/>
              <a:t>27/04/2017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68F6B-2128-41C8-9973-5D5DBE5B4D7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0956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3A7BD-CE73-4504-81BA-80021157614E}" type="datetimeFigureOut">
              <a:rPr lang="es-ES" smtClean="0"/>
              <a:pPr/>
              <a:t>27/04/2017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68F6B-2128-41C8-9973-5D5DBE5B4D7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1993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3A7BD-CE73-4504-81BA-80021157614E}" type="datetimeFigureOut">
              <a:rPr lang="es-ES" smtClean="0"/>
              <a:pPr/>
              <a:t>27/04/2017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68F6B-2128-41C8-9973-5D5DBE5B4D7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7049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3A7BD-CE73-4504-81BA-80021157614E}" type="datetimeFigureOut">
              <a:rPr lang="es-ES" smtClean="0"/>
              <a:pPr/>
              <a:t>27/04/2017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368F6B-2128-41C8-9973-5D5DBE5B4D7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6704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09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165600" y="6356357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V. JANAWADE 2016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737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672F4-26AF-4392-B289-C7BE04AF31B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9275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s://www.youtube.com/watch?v=tOLZ5TI-sHY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s://www.youtube.com/watch?v=sBVu9oZa4gI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s://www.youtube.com/watch?v=6MBM9wTkfoY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1478" y="404664"/>
            <a:ext cx="9452645" cy="2061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re 1"/>
          <p:cNvSpPr>
            <a:spLocks noGrp="1"/>
          </p:cNvSpPr>
          <p:nvPr>
            <p:ph type="ctrTitle"/>
          </p:nvPr>
        </p:nvSpPr>
        <p:spPr>
          <a:xfrm>
            <a:off x="537180" y="2996952"/>
            <a:ext cx="11161240" cy="3240360"/>
          </a:xfrm>
        </p:spPr>
        <p:txBody>
          <a:bodyPr>
            <a:normAutofit/>
          </a:bodyPr>
          <a:lstStyle/>
          <a:p>
            <a:r>
              <a:rPr lang="en-GB" sz="2800" b="1" dirty="0" smtClean="0">
                <a:solidFill>
                  <a:schemeClr val="tx1"/>
                </a:solidFill>
              </a:rPr>
              <a:t>Erasmus+, Key Action 2: Strategic partnership </a:t>
            </a:r>
            <a:br>
              <a:rPr lang="en-GB" sz="2800" b="1" dirty="0" smtClean="0">
                <a:solidFill>
                  <a:schemeClr val="tx1"/>
                </a:solidFill>
              </a:rPr>
            </a:br>
            <a:r>
              <a:rPr lang="en-GB" sz="2800" b="1" dirty="0" smtClean="0">
                <a:solidFill>
                  <a:schemeClr val="tx1"/>
                </a:solidFill>
              </a:rPr>
              <a:t>PROJECT NUMBER: 2015-1-FR01-KA203-015261</a:t>
            </a:r>
            <a:br>
              <a:rPr lang="en-GB" sz="2800" b="1" dirty="0" smtClean="0">
                <a:solidFill>
                  <a:schemeClr val="tx1"/>
                </a:solidFill>
              </a:rPr>
            </a:br>
            <a:r>
              <a:rPr lang="en-GB" sz="2800" b="1" dirty="0">
                <a:solidFill>
                  <a:schemeClr val="tx1"/>
                </a:solidFill>
              </a:rPr>
              <a:t/>
            </a:r>
            <a:br>
              <a:rPr lang="en-GB" sz="2800" b="1" dirty="0">
                <a:solidFill>
                  <a:schemeClr val="tx1"/>
                </a:solidFill>
              </a:rPr>
            </a:br>
            <a:r>
              <a:rPr lang="en-GB" sz="2800" b="1" dirty="0" smtClean="0">
                <a:solidFill>
                  <a:schemeClr val="tx1"/>
                </a:solidFill>
              </a:rPr>
              <a:t>IO1: Open Online Courses on Social Entrepreneurship</a:t>
            </a:r>
            <a:r>
              <a:rPr lang="en-GB" sz="2800" dirty="0">
                <a:solidFill>
                  <a:schemeClr val="tx1"/>
                </a:solidFill>
              </a:rPr>
              <a:t/>
            </a:r>
            <a:br>
              <a:rPr lang="en-GB" sz="2800" dirty="0">
                <a:solidFill>
                  <a:schemeClr val="tx1"/>
                </a:solidFill>
              </a:rPr>
            </a:br>
            <a:r>
              <a:rPr lang="en-GB" sz="2800" dirty="0" smtClean="0">
                <a:solidFill>
                  <a:schemeClr val="tx1"/>
                </a:solidFill>
              </a:rPr>
              <a:t>Learning Material </a:t>
            </a:r>
            <a:br>
              <a:rPr lang="en-GB" sz="2800" dirty="0" smtClean="0">
                <a:solidFill>
                  <a:schemeClr val="tx1"/>
                </a:solidFill>
              </a:rPr>
            </a:br>
            <a:r>
              <a:rPr lang="en-US" sz="2800" b="1" dirty="0">
                <a:solidFill>
                  <a:srgbClr val="333333"/>
                </a:solidFill>
                <a:latin typeface="Times New Roman"/>
                <a:ea typeface="Times New Roman"/>
              </a:rPr>
              <a:t>Age Management </a:t>
            </a:r>
            <a:r>
              <a:rPr lang="en-US" sz="2800" b="1" dirty="0" smtClean="0">
                <a:solidFill>
                  <a:srgbClr val="333333"/>
                </a:solidFill>
                <a:latin typeface="Times New Roman"/>
                <a:ea typeface="Times New Roman"/>
              </a:rPr>
              <a:t>and  </a:t>
            </a:r>
            <a:r>
              <a:rPr lang="en-US" sz="2800" b="1" dirty="0">
                <a:solidFill>
                  <a:srgbClr val="333333"/>
                </a:solidFill>
                <a:latin typeface="Times New Roman"/>
                <a:ea typeface="Times New Roman"/>
              </a:rPr>
              <a:t>Diversity </a:t>
            </a:r>
            <a:r>
              <a:rPr lang="en-US" sz="2800" b="1" dirty="0" smtClean="0">
                <a:solidFill>
                  <a:srgbClr val="333333"/>
                </a:solidFill>
                <a:latin typeface="Times New Roman"/>
                <a:ea typeface="Times New Roman"/>
              </a:rPr>
              <a:t>Management</a:t>
            </a:r>
            <a:endParaRPr lang="fr-FR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51420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s-ES" b="1" dirty="0" smtClean="0"/>
              <a:t>AGE MANAGEMENT: Key </a:t>
            </a:r>
            <a:r>
              <a:rPr lang="es-ES" b="1" dirty="0" err="1" smtClean="0"/>
              <a:t>Areas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72533" y="1027905"/>
            <a:ext cx="11819467" cy="48987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 err="1"/>
              <a:t>Working</a:t>
            </a:r>
            <a:r>
              <a:rPr lang="es-ES" dirty="0"/>
              <a:t> </a:t>
            </a:r>
            <a:r>
              <a:rPr lang="es-ES" dirty="0" err="1"/>
              <a:t>Life</a:t>
            </a:r>
            <a:r>
              <a:rPr lang="es-ES" dirty="0"/>
              <a:t> </a:t>
            </a:r>
            <a:r>
              <a:rPr lang="es-ES" dirty="0" err="1"/>
              <a:t>Cycle</a:t>
            </a:r>
            <a:r>
              <a:rPr lang="es-ES" dirty="0"/>
              <a:t> </a:t>
            </a:r>
            <a:r>
              <a:rPr lang="es-ES" dirty="0" err="1" smtClean="0"/>
              <a:t>Analysis</a:t>
            </a:r>
            <a:r>
              <a:rPr lang="es-ES" dirty="0" smtClean="0"/>
              <a:t>:</a:t>
            </a:r>
          </a:p>
          <a:p>
            <a:pPr marL="0" indent="0">
              <a:buNone/>
            </a:pPr>
            <a:r>
              <a:rPr lang="es-ES" sz="900" dirty="0" smtClean="0"/>
              <a:t> </a:t>
            </a:r>
            <a:endParaRPr lang="es-ES" sz="2200" dirty="0" smtClean="0"/>
          </a:p>
          <a:p>
            <a:pPr>
              <a:buFontTx/>
              <a:buChar char="-"/>
            </a:pPr>
            <a:r>
              <a:rPr lang="es-ES" dirty="0" err="1" smtClean="0"/>
              <a:t>Health</a:t>
            </a:r>
            <a:r>
              <a:rPr lang="es-ES" dirty="0" smtClean="0"/>
              <a:t> Management.</a:t>
            </a:r>
          </a:p>
          <a:p>
            <a:pPr marL="0" indent="0">
              <a:buNone/>
            </a:pPr>
            <a:r>
              <a:rPr lang="en-US" dirty="0" smtClean="0"/>
              <a:t>Can </a:t>
            </a:r>
            <a:r>
              <a:rPr lang="en-US" dirty="0"/>
              <a:t>impact competitiveness and absenteeism.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satisfaction of work well done, opportunities for personal development and the worker’s capacity to take part in decision making are factors which can impact the smooth running of a company and lead to the early departure of experienced workers on account of what is known as the </a:t>
            </a:r>
            <a:r>
              <a:rPr lang="en-US" b="1" dirty="0"/>
              <a:t>“psychological contract”, </a:t>
            </a:r>
            <a:r>
              <a:rPr lang="en-US" dirty="0"/>
              <a:t>which affects both body and mind.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Example: Provision </a:t>
            </a:r>
            <a:r>
              <a:rPr lang="en-US" dirty="0"/>
              <a:t>of medical check-ups for workers. </a:t>
            </a:r>
            <a:endParaRPr lang="es-ES" dirty="0"/>
          </a:p>
          <a:p>
            <a:pPr marL="0" indent="0">
              <a:buNone/>
            </a:pPr>
            <a:endParaRPr lang="es-ES" dirty="0" smtClean="0"/>
          </a:p>
        </p:txBody>
      </p:sp>
      <p:pic>
        <p:nvPicPr>
          <p:cNvPr id="10246" name="Picture 6" descr="health management: Empresario la celebración de un estetoscopio con la familia de pape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0857" y="4637314"/>
            <a:ext cx="3701143" cy="2220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90026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s-ES" b="1" dirty="0" smtClean="0"/>
              <a:t>AGE MANAGEMENT: Key </a:t>
            </a:r>
            <a:r>
              <a:rPr lang="es-ES" b="1" dirty="0" err="1" smtClean="0"/>
              <a:t>Areas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72533" y="1027905"/>
            <a:ext cx="11819467" cy="48987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 err="1"/>
              <a:t>Working</a:t>
            </a:r>
            <a:r>
              <a:rPr lang="es-ES" dirty="0"/>
              <a:t> </a:t>
            </a:r>
            <a:r>
              <a:rPr lang="es-ES" dirty="0" err="1"/>
              <a:t>Life</a:t>
            </a:r>
            <a:r>
              <a:rPr lang="es-ES" dirty="0"/>
              <a:t> </a:t>
            </a:r>
            <a:r>
              <a:rPr lang="es-ES" dirty="0" err="1"/>
              <a:t>Cycle</a:t>
            </a:r>
            <a:r>
              <a:rPr lang="es-ES" dirty="0"/>
              <a:t> </a:t>
            </a:r>
            <a:r>
              <a:rPr lang="es-ES" dirty="0" err="1" smtClean="0"/>
              <a:t>Analysis</a:t>
            </a:r>
            <a:r>
              <a:rPr lang="es-ES" dirty="0" smtClean="0"/>
              <a:t>:</a:t>
            </a:r>
          </a:p>
          <a:p>
            <a:pPr marL="0" indent="0">
              <a:buNone/>
            </a:pPr>
            <a:r>
              <a:rPr lang="es-ES" sz="900" dirty="0" smtClean="0"/>
              <a:t> </a:t>
            </a:r>
          </a:p>
          <a:p>
            <a:pPr>
              <a:buFontTx/>
              <a:buChar char="-"/>
            </a:pPr>
            <a:r>
              <a:rPr lang="es-ES" dirty="0" err="1" smtClean="0"/>
              <a:t>Working</a:t>
            </a:r>
            <a:r>
              <a:rPr lang="es-ES" dirty="0" smtClean="0"/>
              <a:t> </a:t>
            </a:r>
            <a:r>
              <a:rPr lang="es-ES" dirty="0" err="1"/>
              <a:t>environment</a:t>
            </a:r>
            <a:r>
              <a:rPr lang="es-ES" dirty="0"/>
              <a:t> and </a:t>
            </a:r>
            <a:r>
              <a:rPr lang="es-ES" dirty="0" err="1"/>
              <a:t>ergonomics</a:t>
            </a:r>
            <a:r>
              <a:rPr lang="es-ES" dirty="0" smtClean="0"/>
              <a:t>.</a:t>
            </a:r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/>
          </a:p>
          <a:p>
            <a:pPr>
              <a:buFontTx/>
              <a:buChar char="-"/>
            </a:pPr>
            <a:r>
              <a:rPr lang="en-US" dirty="0" smtClean="0"/>
              <a:t>Incentives to retain more </a:t>
            </a:r>
            <a:r>
              <a:rPr lang="en-US" dirty="0"/>
              <a:t>experienced </a:t>
            </a:r>
            <a:r>
              <a:rPr lang="en-US" dirty="0" smtClean="0"/>
              <a:t>workers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buFontTx/>
              <a:buChar char="-"/>
            </a:pPr>
            <a:r>
              <a:rPr lang="en-US" dirty="0" err="1" smtClean="0"/>
              <a:t>Integ</a:t>
            </a:r>
            <a:r>
              <a:rPr lang="es-ES" dirty="0" err="1" smtClean="0"/>
              <a:t>ration</a:t>
            </a:r>
            <a:r>
              <a:rPr lang="es-ES" dirty="0" smtClean="0"/>
              <a:t> of new </a:t>
            </a:r>
            <a:r>
              <a:rPr lang="es-ES" dirty="0" err="1" smtClean="0"/>
              <a:t>technologies</a:t>
            </a:r>
            <a:endParaRPr lang="es-ES" dirty="0" smtClean="0"/>
          </a:p>
        </p:txBody>
      </p:sp>
      <p:pic>
        <p:nvPicPr>
          <p:cNvPr id="12290" name="Picture 2" descr="ergonomia: Ergonom?a Ciencia y Estudio Concepto Factor Humano Foto de archiv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5750" y="854338"/>
            <a:ext cx="4286250" cy="2771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2" name="Picture 4" descr="trabajadores veteranos: Reunión de equip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5750" y="4298038"/>
            <a:ext cx="3674181" cy="2449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4" name="Picture 6" descr="nuevas tecnologias: Ilustración que muestra una señal en la carretera de pórtico con un fondo de nuevas tecnologías concepto de cielo azu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933" y="4958732"/>
            <a:ext cx="4735195" cy="1899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24416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s-ES" b="1" dirty="0" smtClean="0"/>
              <a:t>AGE MANAGEMENT: </a:t>
            </a:r>
            <a:r>
              <a:rPr lang="es-ES" b="1" dirty="0" err="1" smtClean="0"/>
              <a:t>Conclusions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72533" y="1027905"/>
            <a:ext cx="11819467" cy="4898761"/>
          </a:xfrm>
        </p:spPr>
        <p:txBody>
          <a:bodyPr>
            <a:normAutofit/>
          </a:bodyPr>
          <a:lstStyle/>
          <a:p>
            <a:r>
              <a:rPr lang="es-ES" dirty="0" err="1"/>
              <a:t>Working</a:t>
            </a:r>
            <a:r>
              <a:rPr lang="es-ES" dirty="0"/>
              <a:t> </a:t>
            </a:r>
            <a:r>
              <a:rPr lang="es-ES" dirty="0" err="1"/>
              <a:t>Life</a:t>
            </a:r>
            <a:r>
              <a:rPr lang="es-ES" dirty="0"/>
              <a:t> </a:t>
            </a:r>
            <a:r>
              <a:rPr lang="es-ES" dirty="0" err="1"/>
              <a:t>Cycle</a:t>
            </a:r>
            <a:r>
              <a:rPr lang="es-ES" dirty="0"/>
              <a:t> </a:t>
            </a:r>
            <a:r>
              <a:rPr lang="es-ES" dirty="0" err="1" smtClean="0"/>
              <a:t>Analysis</a:t>
            </a:r>
            <a:r>
              <a:rPr lang="es-ES" dirty="0" smtClean="0"/>
              <a:t> </a:t>
            </a:r>
            <a:r>
              <a:rPr lang="es-ES" dirty="0" err="1" smtClean="0"/>
              <a:t>by</a:t>
            </a:r>
            <a:r>
              <a:rPr lang="es-ES" dirty="0" smtClean="0"/>
              <a:t> a </a:t>
            </a:r>
            <a:r>
              <a:rPr lang="es-ES" dirty="0" err="1" smtClean="0"/>
              <a:t>comprehensive</a:t>
            </a:r>
            <a:r>
              <a:rPr lang="es-ES" dirty="0" smtClean="0"/>
              <a:t> </a:t>
            </a:r>
            <a:r>
              <a:rPr lang="es-ES" dirty="0" err="1" smtClean="0"/>
              <a:t>corporate</a:t>
            </a:r>
            <a:r>
              <a:rPr lang="es-ES" dirty="0" smtClean="0"/>
              <a:t> </a:t>
            </a:r>
            <a:r>
              <a:rPr lang="es-ES" dirty="0" err="1" smtClean="0"/>
              <a:t>business</a:t>
            </a:r>
            <a:r>
              <a:rPr lang="es-ES" dirty="0" smtClean="0"/>
              <a:t> </a:t>
            </a:r>
            <a:r>
              <a:rPr lang="es-ES" dirty="0" err="1"/>
              <a:t>policy</a:t>
            </a:r>
            <a:endParaRPr lang="es-ES" dirty="0" smtClean="0"/>
          </a:p>
          <a:p>
            <a:pPr marL="0" indent="0">
              <a:buNone/>
            </a:pPr>
            <a:r>
              <a:rPr lang="es-ES" sz="900" dirty="0" smtClean="0"/>
              <a:t> </a:t>
            </a:r>
          </a:p>
          <a:p>
            <a:pPr>
              <a:buFontTx/>
              <a:buChar char="-"/>
            </a:pPr>
            <a:r>
              <a:rPr lang="es-ES" dirty="0" smtClean="0"/>
              <a:t>“</a:t>
            </a:r>
            <a:r>
              <a:rPr lang="es-ES" dirty="0" err="1" smtClean="0"/>
              <a:t>Encore</a:t>
            </a:r>
            <a:r>
              <a:rPr lang="es-ES" dirty="0" smtClean="0"/>
              <a:t> </a:t>
            </a:r>
            <a:r>
              <a:rPr lang="es-ES" dirty="0" err="1" smtClean="0"/>
              <a:t>Careers</a:t>
            </a:r>
            <a:r>
              <a:rPr lang="es-ES" dirty="0" smtClean="0"/>
              <a:t>”</a:t>
            </a:r>
          </a:p>
          <a:p>
            <a:pPr>
              <a:buFontTx/>
              <a:buChar char="-"/>
            </a:pPr>
            <a:r>
              <a:rPr lang="es-ES" dirty="0" smtClean="0"/>
              <a:t>“Golden </a:t>
            </a:r>
            <a:r>
              <a:rPr lang="es-ES" dirty="0" err="1" smtClean="0"/>
              <a:t>workers</a:t>
            </a:r>
            <a:r>
              <a:rPr lang="es-ES" dirty="0" smtClean="0"/>
              <a:t>” </a:t>
            </a:r>
          </a:p>
          <a:p>
            <a:pPr>
              <a:buFontTx/>
              <a:buChar char="-"/>
            </a:pPr>
            <a:r>
              <a:rPr lang="es-ES" dirty="0" smtClean="0"/>
              <a:t>“</a:t>
            </a:r>
            <a:r>
              <a:rPr lang="es-ES" dirty="0" err="1" smtClean="0"/>
              <a:t>Silver</a:t>
            </a:r>
            <a:r>
              <a:rPr lang="es-ES" dirty="0" smtClean="0"/>
              <a:t> </a:t>
            </a:r>
            <a:r>
              <a:rPr lang="es-ES" dirty="0" err="1" smtClean="0"/>
              <a:t>Economy</a:t>
            </a:r>
            <a:r>
              <a:rPr lang="es-ES" dirty="0" smtClean="0"/>
              <a:t>”</a:t>
            </a:r>
            <a:endParaRPr lang="es-ES" sz="2200" dirty="0" smtClean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pPr>
              <a:buFontTx/>
              <a:buChar char="-"/>
            </a:pPr>
            <a:r>
              <a:rPr lang="es-ES" dirty="0" smtClean="0"/>
              <a:t>GLOBAL STRATEGIC APPROACH vs INDIVIDUAL.</a:t>
            </a:r>
          </a:p>
        </p:txBody>
      </p:sp>
      <p:pic>
        <p:nvPicPr>
          <p:cNvPr id="3074" name="Picture 2" descr="middle management: Nube palabra abstracta para Mandos intermedios con etiquetas y términos relacionad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7461" y="1710397"/>
            <a:ext cx="4286250" cy="3533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49470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s-ES" b="1" dirty="0" smtClean="0"/>
              <a:t>DIVERSITY MANAGEMENT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238603"/>
            <a:ext cx="10515600" cy="4351338"/>
          </a:xfrm>
        </p:spPr>
        <p:txBody>
          <a:bodyPr/>
          <a:lstStyle/>
          <a:p>
            <a:r>
              <a:rPr lang="en-US" dirty="0" smtClean="0"/>
              <a:t>Complex </a:t>
            </a:r>
            <a:r>
              <a:rPr lang="en-US" dirty="0"/>
              <a:t>growth of an organization through authenticity actions</a:t>
            </a:r>
            <a:r>
              <a:rPr lang="es-ES" dirty="0" smtClean="0"/>
              <a:t>.</a:t>
            </a:r>
          </a:p>
          <a:p>
            <a:pPr marL="0" indent="0">
              <a:buNone/>
            </a:pPr>
            <a:r>
              <a:rPr lang="es-ES" dirty="0" smtClean="0"/>
              <a:t>3 AREAS:</a:t>
            </a:r>
            <a:endParaRPr lang="es-ES" dirty="0"/>
          </a:p>
          <a:p>
            <a:pPr lvl="0"/>
            <a:r>
              <a:rPr lang="es-ES" b="1" dirty="0"/>
              <a:t>Individual</a:t>
            </a:r>
            <a:r>
              <a:rPr lang="es-ES" dirty="0"/>
              <a:t>, </a:t>
            </a:r>
            <a:r>
              <a:rPr lang="es-ES" dirty="0" err="1" smtClean="0"/>
              <a:t>within</a:t>
            </a:r>
            <a:r>
              <a:rPr lang="es-ES" dirty="0" smtClean="0"/>
              <a:t> a </a:t>
            </a:r>
            <a:r>
              <a:rPr lang="es-ES" dirty="0" err="1" smtClean="0"/>
              <a:t>company</a:t>
            </a:r>
            <a:r>
              <a:rPr lang="es-ES" dirty="0" smtClean="0"/>
              <a:t>.</a:t>
            </a:r>
            <a:endParaRPr lang="es-ES" dirty="0"/>
          </a:p>
          <a:p>
            <a:pPr lvl="0"/>
            <a:r>
              <a:rPr lang="es-ES" b="1" dirty="0" err="1" smtClean="0"/>
              <a:t>Group</a:t>
            </a:r>
            <a:r>
              <a:rPr lang="es-ES" dirty="0" smtClean="0"/>
              <a:t>,</a:t>
            </a:r>
            <a:r>
              <a:rPr lang="en-US" dirty="0"/>
              <a:t> </a:t>
            </a:r>
            <a:r>
              <a:rPr lang="en-US" dirty="0" smtClean="0"/>
              <a:t>affecting </a:t>
            </a:r>
            <a:r>
              <a:rPr lang="en-US" dirty="0"/>
              <a:t>the whole or group of individuals (departments, teams, etc.) within the organization</a:t>
            </a:r>
            <a:r>
              <a:rPr lang="es-ES" dirty="0" smtClean="0"/>
              <a:t>.</a:t>
            </a:r>
            <a:endParaRPr lang="es-ES" dirty="0"/>
          </a:p>
          <a:p>
            <a:pPr lvl="0"/>
            <a:r>
              <a:rPr lang="es-ES" b="1" dirty="0" err="1" smtClean="0"/>
              <a:t>Institutional</a:t>
            </a:r>
            <a:r>
              <a:rPr lang="es-ES" b="1" dirty="0" smtClean="0"/>
              <a:t>, </a:t>
            </a:r>
            <a:r>
              <a:rPr lang="es-ES" dirty="0" smtClean="0"/>
              <a:t>global </a:t>
            </a:r>
            <a:r>
              <a:rPr lang="es-ES" dirty="0" err="1" smtClean="0"/>
              <a:t>organization</a:t>
            </a:r>
            <a:r>
              <a:rPr lang="es-ES" dirty="0" smtClean="0"/>
              <a:t> </a:t>
            </a:r>
            <a:r>
              <a:rPr lang="en-US" dirty="0"/>
              <a:t>facing the inside and outside</a:t>
            </a:r>
            <a:r>
              <a:rPr lang="es-ES" dirty="0" smtClean="0"/>
              <a:t>.</a:t>
            </a:r>
            <a:endParaRPr lang="es-ES" dirty="0"/>
          </a:p>
          <a:p>
            <a:endParaRPr lang="es-ES" dirty="0"/>
          </a:p>
        </p:txBody>
      </p:sp>
      <p:pic>
        <p:nvPicPr>
          <p:cNvPr id="4100" name="Picture 4" descr="diversity management: Gestión de la Diversidad Gente de negocios Big Data Lluvia Concep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03952"/>
            <a:ext cx="3589867" cy="2624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01480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Resultado de imagen de diversity management imagenes libr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9017000" y="635000"/>
            <a:ext cx="3810000" cy="2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DIVERSITY </a:t>
            </a:r>
            <a:r>
              <a:rPr lang="es-ES" b="1" dirty="0"/>
              <a:t>MANAGEMENT: </a:t>
            </a:r>
            <a:r>
              <a:rPr lang="es-ES" b="1" dirty="0" smtClean="0"/>
              <a:t>AMBITS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68111" y="1374069"/>
            <a:ext cx="11085689" cy="4936419"/>
          </a:xfrm>
        </p:spPr>
        <p:txBody>
          <a:bodyPr>
            <a:normAutofit/>
          </a:bodyPr>
          <a:lstStyle/>
          <a:p>
            <a:pPr lvl="0"/>
            <a:r>
              <a:rPr lang="es-ES" dirty="0" err="1" smtClean="0"/>
              <a:t>Strategic</a:t>
            </a:r>
            <a:r>
              <a:rPr lang="es-ES" dirty="0" smtClean="0"/>
              <a:t>:</a:t>
            </a:r>
            <a:endParaRPr lang="es-ES" dirty="0"/>
          </a:p>
          <a:p>
            <a:pPr marL="0" lvl="0" indent="0">
              <a:buNone/>
            </a:pPr>
            <a:r>
              <a:rPr lang="es-ES" dirty="0" smtClean="0"/>
              <a:t>- </a:t>
            </a:r>
            <a:r>
              <a:rPr lang="es-ES" dirty="0" err="1" smtClean="0"/>
              <a:t>Differents</a:t>
            </a:r>
            <a:r>
              <a:rPr lang="es-ES" dirty="0" smtClean="0"/>
              <a:t> </a:t>
            </a:r>
            <a:r>
              <a:rPr lang="es-ES" dirty="0" err="1" smtClean="0"/>
              <a:t>Knowlegde</a:t>
            </a:r>
            <a:r>
              <a:rPr lang="es-ES" dirty="0" smtClean="0"/>
              <a:t> </a:t>
            </a:r>
            <a:r>
              <a:rPr lang="es-ES" dirty="0" err="1" smtClean="0"/>
              <a:t>levels</a:t>
            </a:r>
            <a:r>
              <a:rPr lang="es-ES" dirty="0" smtClean="0"/>
              <a:t>, cultural </a:t>
            </a:r>
            <a:r>
              <a:rPr lang="es-ES" dirty="0" err="1" smtClean="0"/>
              <a:t>background</a:t>
            </a:r>
            <a:r>
              <a:rPr lang="es-ES" dirty="0" smtClean="0"/>
              <a:t>, </a:t>
            </a:r>
            <a:r>
              <a:rPr lang="es-ES" dirty="0" err="1" smtClean="0"/>
              <a:t>age</a:t>
            </a:r>
            <a:r>
              <a:rPr lang="es-ES" dirty="0" smtClean="0"/>
              <a:t>, sex, </a:t>
            </a:r>
            <a:r>
              <a:rPr lang="es-ES" dirty="0"/>
              <a:t>etc.</a:t>
            </a:r>
          </a:p>
          <a:p>
            <a:pPr marL="0" lvl="0" indent="0">
              <a:buNone/>
            </a:pPr>
            <a:r>
              <a:rPr lang="es-ES" dirty="0" smtClean="0"/>
              <a:t>-</a:t>
            </a:r>
            <a:r>
              <a:rPr lang="en-US" dirty="0"/>
              <a:t> </a:t>
            </a:r>
            <a:r>
              <a:rPr lang="en-US" dirty="0" smtClean="0"/>
              <a:t>Workforce diversification to </a:t>
            </a:r>
            <a:r>
              <a:rPr lang="en-US" dirty="0"/>
              <a:t>meet </a:t>
            </a:r>
            <a:r>
              <a:rPr lang="en-US" dirty="0" smtClean="0"/>
              <a:t>different challenges of market</a:t>
            </a:r>
            <a:r>
              <a:rPr lang="es-ES" dirty="0" smtClean="0"/>
              <a:t>.</a:t>
            </a:r>
            <a:endParaRPr lang="es-ES" dirty="0"/>
          </a:p>
          <a:p>
            <a:pPr lvl="0"/>
            <a:r>
              <a:rPr lang="es-ES" dirty="0" err="1" smtClean="0"/>
              <a:t>Operational</a:t>
            </a:r>
            <a:r>
              <a:rPr lang="es-ES" dirty="0" smtClean="0"/>
              <a:t>:</a:t>
            </a:r>
            <a:endParaRPr lang="es-ES" dirty="0"/>
          </a:p>
          <a:p>
            <a:pPr marL="0" lvl="0" indent="0">
              <a:buNone/>
            </a:pPr>
            <a:r>
              <a:rPr lang="es-ES" dirty="0" smtClean="0"/>
              <a:t>- </a:t>
            </a:r>
            <a:r>
              <a:rPr lang="es-ES" dirty="0" err="1" smtClean="0"/>
              <a:t>Appropiate</a:t>
            </a:r>
            <a:r>
              <a:rPr lang="es-ES" dirty="0" smtClean="0"/>
              <a:t> </a:t>
            </a:r>
            <a:r>
              <a:rPr lang="es-ES" dirty="0" err="1" smtClean="0"/>
              <a:t>behavior</a:t>
            </a:r>
            <a:r>
              <a:rPr lang="es-ES" dirty="0" smtClean="0"/>
              <a:t> in </a:t>
            </a:r>
            <a:r>
              <a:rPr lang="es-ES" dirty="0" err="1" smtClean="0"/>
              <a:t>foreign</a:t>
            </a:r>
            <a:r>
              <a:rPr lang="es-ES" dirty="0" smtClean="0"/>
              <a:t> </a:t>
            </a:r>
            <a:r>
              <a:rPr lang="es-ES" dirty="0" err="1" smtClean="0"/>
              <a:t>business</a:t>
            </a:r>
            <a:r>
              <a:rPr lang="es-ES" dirty="0" smtClean="0"/>
              <a:t> </a:t>
            </a:r>
            <a:r>
              <a:rPr lang="es-ES" dirty="0" err="1" smtClean="0"/>
              <a:t>environments</a:t>
            </a:r>
            <a:r>
              <a:rPr lang="es-ES" dirty="0" smtClean="0"/>
              <a:t>.</a:t>
            </a:r>
            <a:endParaRPr lang="es-ES" dirty="0"/>
          </a:p>
          <a:p>
            <a:pPr marL="0" lvl="0" indent="0">
              <a:buNone/>
            </a:pPr>
            <a:r>
              <a:rPr lang="es-ES" dirty="0" smtClean="0"/>
              <a:t>- Intercultural </a:t>
            </a:r>
            <a:r>
              <a:rPr lang="es-ES" dirty="0" err="1" smtClean="0"/>
              <a:t>business</a:t>
            </a:r>
            <a:r>
              <a:rPr lang="es-ES" dirty="0" smtClean="0"/>
              <a:t> </a:t>
            </a:r>
            <a:r>
              <a:rPr lang="es-ES" dirty="0" err="1"/>
              <a:t>r</a:t>
            </a:r>
            <a:r>
              <a:rPr lang="es-ES" dirty="0" err="1" smtClean="0"/>
              <a:t>elationships</a:t>
            </a:r>
            <a:r>
              <a:rPr lang="es-ES" dirty="0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135034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DIVERSITY </a:t>
            </a:r>
            <a:r>
              <a:rPr lang="es-ES" b="1" dirty="0"/>
              <a:t>MANAGEMENT</a:t>
            </a:r>
            <a:r>
              <a:rPr lang="es-ES" b="1" dirty="0" smtClean="0"/>
              <a:t>: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68111" y="1374069"/>
            <a:ext cx="11923889" cy="4936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 smtClean="0"/>
              <a:t>In </a:t>
            </a:r>
            <a:r>
              <a:rPr lang="es-ES" dirty="0" err="1" smtClean="0"/>
              <a:t>practice</a:t>
            </a:r>
            <a:r>
              <a:rPr lang="es-ES" dirty="0" smtClean="0"/>
              <a:t>, </a:t>
            </a:r>
            <a:r>
              <a:rPr lang="es-ES" b="1" dirty="0" err="1" smtClean="0"/>
              <a:t>Diversity</a:t>
            </a:r>
            <a:r>
              <a:rPr lang="es-ES" b="1" dirty="0" smtClean="0"/>
              <a:t> </a:t>
            </a:r>
            <a:r>
              <a:rPr lang="es-ES" b="1" dirty="0"/>
              <a:t>Management </a:t>
            </a:r>
            <a:r>
              <a:rPr lang="en-US" dirty="0"/>
              <a:t>affect the following aspects of </a:t>
            </a:r>
            <a:r>
              <a:rPr lang="en-US" dirty="0" smtClean="0"/>
              <a:t>organizations</a:t>
            </a:r>
            <a:r>
              <a:rPr lang="es-ES" dirty="0" smtClean="0"/>
              <a:t>:</a:t>
            </a:r>
            <a:endParaRPr lang="es-ES" dirty="0"/>
          </a:p>
          <a:p>
            <a:pPr lvl="0"/>
            <a:r>
              <a:rPr lang="en-US" dirty="0"/>
              <a:t>Collection (statistical) data through surveys</a:t>
            </a:r>
            <a:r>
              <a:rPr lang="es-ES" dirty="0" smtClean="0"/>
              <a:t>.</a:t>
            </a:r>
            <a:endParaRPr lang="es-ES" dirty="0"/>
          </a:p>
          <a:p>
            <a:pPr lvl="0"/>
            <a:r>
              <a:rPr lang="es-ES" dirty="0" err="1"/>
              <a:t>Diversity</a:t>
            </a:r>
            <a:r>
              <a:rPr lang="es-ES" dirty="0"/>
              <a:t> </a:t>
            </a:r>
            <a:r>
              <a:rPr lang="es-ES" dirty="0" err="1"/>
              <a:t>or</a:t>
            </a:r>
            <a:r>
              <a:rPr lang="es-ES" dirty="0"/>
              <a:t> culture </a:t>
            </a:r>
            <a:r>
              <a:rPr lang="es-ES" dirty="0" err="1"/>
              <a:t>Audit</a:t>
            </a:r>
            <a:r>
              <a:rPr lang="es-ES" dirty="0"/>
              <a:t>.</a:t>
            </a:r>
          </a:p>
          <a:p>
            <a:pPr lvl="0"/>
            <a:r>
              <a:rPr lang="en-US" dirty="0"/>
              <a:t>Based on the information gathered, a strategy of diversity management is formed.</a:t>
            </a:r>
          </a:p>
          <a:p>
            <a:pPr lvl="0"/>
            <a:r>
              <a:rPr lang="en-US" dirty="0" smtClean="0"/>
              <a:t>Also affects recruitment</a:t>
            </a:r>
            <a:r>
              <a:rPr lang="en-US" dirty="0"/>
              <a:t>, training, promotion, performance ratings and payment policies</a:t>
            </a:r>
            <a:r>
              <a:rPr lang="es-ES" dirty="0" smtClean="0"/>
              <a:t>.</a:t>
            </a:r>
            <a:endParaRPr lang="es-ES" dirty="0"/>
          </a:p>
          <a:p>
            <a:pPr marL="0" indent="0">
              <a:buNone/>
            </a:pPr>
            <a:endParaRPr lang="es-ES" dirty="0"/>
          </a:p>
        </p:txBody>
      </p:sp>
      <p:pic>
        <p:nvPicPr>
          <p:cNvPr id="13314" name="Picture 2" descr="diversity management: Equipo Trabajo en equipo Corporativa Concepto Ayuda Colaboració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4533" y="4653035"/>
            <a:ext cx="2946400" cy="2202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17088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middle management: los procesos de negocio de diseño de destino de dinero signo concepto de ilustración más de blanc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9911" y="3390327"/>
            <a:ext cx="3872090" cy="3467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DIVERSITY MANAGEMENT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199" y="1453092"/>
            <a:ext cx="10857089" cy="474450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ES" b="1" dirty="0" smtClean="0"/>
              <a:t>ADVANTAGES:</a:t>
            </a:r>
            <a:endParaRPr lang="es-ES" b="1" dirty="0"/>
          </a:p>
          <a:p>
            <a:pPr lvl="0"/>
            <a:r>
              <a:rPr lang="es-ES" dirty="0" err="1" smtClean="0"/>
              <a:t>Flexibility</a:t>
            </a:r>
            <a:r>
              <a:rPr lang="es-ES" dirty="0"/>
              <a:t> </a:t>
            </a:r>
            <a:r>
              <a:rPr lang="es-ES" dirty="0" smtClean="0"/>
              <a:t>and </a:t>
            </a:r>
            <a:r>
              <a:rPr lang="es-ES" dirty="0" err="1" smtClean="0"/>
              <a:t>Adaptability</a:t>
            </a:r>
            <a:r>
              <a:rPr lang="es-ES" dirty="0" smtClean="0"/>
              <a:t>.</a:t>
            </a:r>
            <a:endParaRPr lang="es-ES" dirty="0"/>
          </a:p>
          <a:p>
            <a:pPr lvl="0"/>
            <a:r>
              <a:rPr lang="es-ES" dirty="0" err="1" smtClean="0"/>
              <a:t>Different</a:t>
            </a:r>
            <a:r>
              <a:rPr lang="es-ES" dirty="0" smtClean="0"/>
              <a:t> </a:t>
            </a:r>
            <a:r>
              <a:rPr lang="es-ES" dirty="0" err="1" smtClean="0"/>
              <a:t>opinions</a:t>
            </a:r>
            <a:r>
              <a:rPr lang="es-ES" dirty="0" smtClean="0"/>
              <a:t> (</a:t>
            </a:r>
            <a:r>
              <a:rPr lang="en-US" dirty="0"/>
              <a:t>Problems can be approached from different viewpoints</a:t>
            </a:r>
            <a:r>
              <a:rPr lang="es-ES" dirty="0" smtClean="0"/>
              <a:t>).</a:t>
            </a:r>
            <a:endParaRPr lang="es-ES" dirty="0"/>
          </a:p>
          <a:p>
            <a:pPr lvl="0"/>
            <a:r>
              <a:rPr lang="es-ES" dirty="0" err="1"/>
              <a:t>Encouraging</a:t>
            </a:r>
            <a:r>
              <a:rPr lang="es-ES" dirty="0"/>
              <a:t> </a:t>
            </a:r>
            <a:r>
              <a:rPr lang="es-ES" dirty="0" err="1" smtClean="0"/>
              <a:t>creativity</a:t>
            </a:r>
            <a:r>
              <a:rPr lang="es-ES" dirty="0" smtClean="0"/>
              <a:t> (</a:t>
            </a:r>
            <a:r>
              <a:rPr lang="en-US" dirty="0"/>
              <a:t>Development of other people's ideas</a:t>
            </a:r>
            <a:r>
              <a:rPr lang="es-ES" dirty="0" smtClean="0"/>
              <a:t>).</a:t>
            </a:r>
            <a:endParaRPr lang="es-ES" dirty="0"/>
          </a:p>
          <a:p>
            <a:pPr lvl="0"/>
            <a:r>
              <a:rPr lang="en-US" dirty="0"/>
              <a:t>Friendliness of customers due to offering services better adapted</a:t>
            </a:r>
            <a:r>
              <a:rPr lang="es-ES" dirty="0" smtClean="0"/>
              <a:t>.</a:t>
            </a:r>
            <a:endParaRPr lang="es-ES" dirty="0"/>
          </a:p>
          <a:p>
            <a:pPr lvl="0"/>
            <a:r>
              <a:rPr lang="es-ES" dirty="0" err="1" smtClean="0"/>
              <a:t>Retaining</a:t>
            </a:r>
            <a:r>
              <a:rPr lang="es-ES" dirty="0" smtClean="0"/>
              <a:t> </a:t>
            </a:r>
            <a:r>
              <a:rPr lang="es-ES" dirty="0" err="1" smtClean="0"/>
              <a:t>talent</a:t>
            </a:r>
            <a:r>
              <a:rPr lang="es-ES" dirty="0" smtClean="0"/>
              <a:t>.</a:t>
            </a:r>
            <a:endParaRPr lang="es-ES" dirty="0"/>
          </a:p>
          <a:p>
            <a:pPr lvl="0"/>
            <a:r>
              <a:rPr lang="es-ES" dirty="0" err="1" smtClean="0"/>
              <a:t>Continuous</a:t>
            </a:r>
            <a:r>
              <a:rPr lang="es-ES" dirty="0" smtClean="0"/>
              <a:t> </a:t>
            </a:r>
            <a:r>
              <a:rPr lang="es-ES" dirty="0"/>
              <a:t>and </a:t>
            </a:r>
            <a:r>
              <a:rPr lang="es-ES" dirty="0" smtClean="0"/>
              <a:t>mutual </a:t>
            </a:r>
            <a:r>
              <a:rPr lang="es-ES" dirty="0" err="1" smtClean="0"/>
              <a:t>learning</a:t>
            </a:r>
            <a:r>
              <a:rPr lang="es-ES" dirty="0"/>
              <a:t>.</a:t>
            </a:r>
          </a:p>
          <a:p>
            <a:pPr marL="0" indent="0">
              <a:buNone/>
            </a:pPr>
            <a:r>
              <a:rPr lang="es-ES" b="1" dirty="0" smtClean="0"/>
              <a:t>DRAWBACKS:</a:t>
            </a:r>
            <a:endParaRPr lang="es-ES" b="1" dirty="0"/>
          </a:p>
          <a:p>
            <a:pPr lvl="0"/>
            <a:r>
              <a:rPr lang="es-ES" dirty="0" err="1" smtClean="0"/>
              <a:t>Potentially</a:t>
            </a:r>
            <a:r>
              <a:rPr lang="es-ES" dirty="0" smtClean="0"/>
              <a:t> </a:t>
            </a:r>
            <a:r>
              <a:rPr lang="es-ES" dirty="0" err="1" smtClean="0"/>
              <a:t>high</a:t>
            </a:r>
            <a:r>
              <a:rPr lang="es-ES" dirty="0" smtClean="0"/>
              <a:t> </a:t>
            </a:r>
            <a:r>
              <a:rPr lang="es-ES" dirty="0" err="1" smtClean="0"/>
              <a:t>costs</a:t>
            </a:r>
            <a:r>
              <a:rPr lang="es-ES" dirty="0" smtClean="0"/>
              <a:t> in </a:t>
            </a:r>
            <a:r>
              <a:rPr lang="es-ES" dirty="0" err="1" smtClean="0"/>
              <a:t>terms</a:t>
            </a:r>
            <a:r>
              <a:rPr lang="es-ES" dirty="0" smtClean="0"/>
              <a:t> of </a:t>
            </a:r>
            <a:r>
              <a:rPr lang="es-ES" dirty="0" err="1" smtClean="0"/>
              <a:t>money</a:t>
            </a:r>
            <a:r>
              <a:rPr lang="es-ES" dirty="0" smtClean="0"/>
              <a:t> and time.</a:t>
            </a:r>
            <a:endParaRPr lang="es-ES" dirty="0"/>
          </a:p>
          <a:p>
            <a:pPr lvl="0"/>
            <a:r>
              <a:rPr lang="es-ES" dirty="0" err="1" smtClean="0"/>
              <a:t>Conflicts</a:t>
            </a:r>
            <a:r>
              <a:rPr lang="es-ES" dirty="0" smtClean="0"/>
              <a:t> </a:t>
            </a:r>
            <a:r>
              <a:rPr lang="es-ES" dirty="0"/>
              <a:t>and </a:t>
            </a:r>
            <a:r>
              <a:rPr lang="es-ES" dirty="0" err="1"/>
              <a:t>potential</a:t>
            </a:r>
            <a:r>
              <a:rPr lang="es-ES" dirty="0"/>
              <a:t> </a:t>
            </a:r>
            <a:r>
              <a:rPr lang="es-ES" dirty="0" err="1"/>
              <a:t>misunderstandings</a:t>
            </a:r>
            <a:r>
              <a:rPr lang="es-ES" dirty="0"/>
              <a:t>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453068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7934" y="0"/>
            <a:ext cx="10515600" cy="1325563"/>
          </a:xfrm>
        </p:spPr>
        <p:txBody>
          <a:bodyPr/>
          <a:lstStyle/>
          <a:p>
            <a:r>
              <a:rPr lang="es-ES" b="1" dirty="0" smtClean="0"/>
              <a:t>DIVERSITY MANAGEMENT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06022" y="1565981"/>
            <a:ext cx="10515600" cy="47445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Proposal for a model of diversity </a:t>
            </a:r>
            <a:r>
              <a:rPr lang="en-US" dirty="0" smtClean="0"/>
              <a:t>management: </a:t>
            </a:r>
          </a:p>
          <a:p>
            <a:pPr marL="0" indent="0">
              <a:buNone/>
            </a:pPr>
            <a:r>
              <a:rPr lang="en-US" sz="4000" b="1" dirty="0" smtClean="0"/>
              <a:t>MBI Model </a:t>
            </a:r>
            <a:r>
              <a:rPr lang="en-US" dirty="0" smtClean="0"/>
              <a:t>by DiStefano and </a:t>
            </a:r>
            <a:r>
              <a:rPr lang="en-US" dirty="0" err="1" smtClean="0"/>
              <a:t>Maznevski</a:t>
            </a:r>
            <a:r>
              <a:rPr lang="en-US" dirty="0" smtClean="0"/>
              <a:t> (2003)</a:t>
            </a:r>
            <a:r>
              <a:rPr lang="es-ES" dirty="0" smtClean="0"/>
              <a:t>.</a:t>
            </a:r>
            <a:endParaRPr lang="es-ES" dirty="0"/>
          </a:p>
          <a:p>
            <a:pPr lvl="0"/>
            <a:r>
              <a:rPr lang="es-ES" sz="4000" b="1" dirty="0" smtClean="0"/>
              <a:t>M</a:t>
            </a:r>
            <a:r>
              <a:rPr lang="es-ES" dirty="0" smtClean="0"/>
              <a:t>APPING (</a:t>
            </a:r>
            <a:r>
              <a:rPr lang="es-ES" dirty="0" err="1" smtClean="0"/>
              <a:t>Differences</a:t>
            </a:r>
            <a:r>
              <a:rPr lang="es-ES" dirty="0" smtClean="0"/>
              <a:t> in </a:t>
            </a:r>
            <a:r>
              <a:rPr lang="es-ES" dirty="0" err="1" smtClean="0"/>
              <a:t>organization</a:t>
            </a:r>
            <a:r>
              <a:rPr lang="es-ES" dirty="0" smtClean="0"/>
              <a:t>).</a:t>
            </a:r>
            <a:endParaRPr lang="es-ES" dirty="0"/>
          </a:p>
          <a:p>
            <a:pPr lvl="0"/>
            <a:r>
              <a:rPr lang="es-ES" sz="4000" b="1" dirty="0" smtClean="0"/>
              <a:t>B</a:t>
            </a:r>
            <a:r>
              <a:rPr lang="es-ES" dirty="0" smtClean="0"/>
              <a:t>RIDGING (</a:t>
            </a:r>
            <a:r>
              <a:rPr lang="es-ES" dirty="0" err="1" smtClean="0"/>
              <a:t>Effective</a:t>
            </a:r>
            <a:r>
              <a:rPr lang="es-ES" dirty="0" smtClean="0"/>
              <a:t> </a:t>
            </a:r>
            <a:r>
              <a:rPr lang="es-ES" dirty="0" err="1" smtClean="0"/>
              <a:t>communication</a:t>
            </a:r>
            <a:r>
              <a:rPr lang="es-ES" dirty="0" smtClean="0"/>
              <a:t> </a:t>
            </a:r>
            <a:r>
              <a:rPr lang="es-ES" dirty="0" err="1" smtClean="0"/>
              <a:t>between</a:t>
            </a:r>
            <a:r>
              <a:rPr lang="es-ES" dirty="0" smtClean="0"/>
              <a:t> </a:t>
            </a:r>
            <a:r>
              <a:rPr lang="es-ES" dirty="0" err="1" smtClean="0"/>
              <a:t>individuals</a:t>
            </a:r>
            <a:r>
              <a:rPr lang="es-ES" dirty="0" smtClean="0"/>
              <a:t>).</a:t>
            </a:r>
            <a:endParaRPr lang="es-ES" dirty="0"/>
          </a:p>
          <a:p>
            <a:pPr lvl="0"/>
            <a:r>
              <a:rPr lang="es-ES" sz="4000" b="1" dirty="0" smtClean="0"/>
              <a:t>I</a:t>
            </a:r>
            <a:r>
              <a:rPr lang="es-ES" dirty="0" smtClean="0"/>
              <a:t>NTEGRATING (</a:t>
            </a:r>
            <a:r>
              <a:rPr lang="es-ES" dirty="0" err="1" smtClean="0"/>
              <a:t>Manage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differences</a:t>
            </a:r>
            <a:r>
              <a:rPr lang="es-ES" dirty="0" smtClean="0"/>
              <a:t> </a:t>
            </a:r>
            <a:r>
              <a:rPr lang="es-ES" dirty="0" err="1" smtClean="0"/>
              <a:t>by</a:t>
            </a:r>
            <a:r>
              <a:rPr lang="es-ES" dirty="0" smtClean="0"/>
              <a:t> </a:t>
            </a:r>
            <a:r>
              <a:rPr lang="es-ES" dirty="0" err="1" smtClean="0"/>
              <a:t>identifying</a:t>
            </a:r>
            <a:r>
              <a:rPr lang="es-ES" dirty="0" smtClean="0"/>
              <a:t> </a:t>
            </a:r>
            <a:r>
              <a:rPr lang="es-ES" dirty="0" err="1" smtClean="0"/>
              <a:t>existing</a:t>
            </a:r>
            <a:r>
              <a:rPr lang="es-ES" dirty="0" smtClean="0"/>
              <a:t> </a:t>
            </a:r>
            <a:r>
              <a:rPr lang="es-ES" dirty="0" err="1" smtClean="0"/>
              <a:t>synergies</a:t>
            </a:r>
            <a:r>
              <a:rPr lang="es-ES" dirty="0" smtClean="0"/>
              <a:t> and </a:t>
            </a:r>
            <a:r>
              <a:rPr lang="es-ES" dirty="0" err="1" smtClean="0"/>
              <a:t>encouraging</a:t>
            </a:r>
            <a:r>
              <a:rPr lang="es-ES" dirty="0" smtClean="0"/>
              <a:t> </a:t>
            </a:r>
            <a:r>
              <a:rPr lang="es-ES" dirty="0" err="1" smtClean="0"/>
              <a:t>participation</a:t>
            </a:r>
            <a:r>
              <a:rPr lang="es-ES" dirty="0" smtClean="0"/>
              <a:t>).</a:t>
            </a:r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8090" y="0"/>
            <a:ext cx="4763910" cy="2254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50903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Diverse Igualdad de Género Innovación Concepto de Gestión Foto de archivo - 4906246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2845" y="4437767"/>
            <a:ext cx="2765778" cy="1936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7934" y="0"/>
            <a:ext cx="10515600" cy="1325563"/>
          </a:xfrm>
        </p:spPr>
        <p:txBody>
          <a:bodyPr/>
          <a:lstStyle/>
          <a:p>
            <a:r>
              <a:rPr lang="es-ES" b="1" dirty="0" smtClean="0"/>
              <a:t>DIVERSITY MANAGEMENT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30577" y="1125713"/>
            <a:ext cx="11390489" cy="53653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Goals of mechanisms </a:t>
            </a:r>
            <a:r>
              <a:rPr lang="en-US" dirty="0"/>
              <a:t>of interaction between people of different origins and </a:t>
            </a:r>
            <a:r>
              <a:rPr lang="en-US" dirty="0" smtClean="0"/>
              <a:t>cultures:</a:t>
            </a:r>
          </a:p>
          <a:p>
            <a:pPr>
              <a:buFontTx/>
              <a:buChar char="-"/>
            </a:pPr>
            <a:r>
              <a:rPr lang="en-US" dirty="0" smtClean="0"/>
              <a:t>Coordinating </a:t>
            </a:r>
            <a:r>
              <a:rPr lang="en-US" dirty="0"/>
              <a:t>teamwork to increase productivity; 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Draw </a:t>
            </a:r>
            <a:r>
              <a:rPr lang="en-US" dirty="0"/>
              <a:t>up joint action plans within the organization (improving quality of work) or 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Giving </a:t>
            </a:r>
            <a:r>
              <a:rPr lang="en-US" dirty="0"/>
              <a:t>appropriate treatment to conflicts which might arise. </a:t>
            </a:r>
            <a:endParaRPr lang="es-E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71665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Diverse Igualdad de Género Innovación Concepto de Gestión Foto de archivo - 4906246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6222" y="4810300"/>
            <a:ext cx="2765778" cy="1936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7934" y="0"/>
            <a:ext cx="10515600" cy="1325563"/>
          </a:xfrm>
        </p:spPr>
        <p:txBody>
          <a:bodyPr/>
          <a:lstStyle/>
          <a:p>
            <a:r>
              <a:rPr lang="es-ES" b="1" dirty="0" smtClean="0"/>
              <a:t>DIVERSITY MANAGEMENT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64443" y="1125713"/>
            <a:ext cx="11356623" cy="53653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These </a:t>
            </a:r>
            <a:r>
              <a:rPr lang="en-US" dirty="0"/>
              <a:t>goals should be implemented with </a:t>
            </a:r>
            <a:r>
              <a:rPr lang="en-US" u="sng" dirty="0"/>
              <a:t>specific actions</a:t>
            </a:r>
            <a:r>
              <a:rPr lang="en-US" dirty="0"/>
              <a:t> such as: </a:t>
            </a:r>
            <a:endParaRPr lang="en-US" dirty="0" smtClean="0"/>
          </a:p>
          <a:p>
            <a:pPr marL="0" indent="0">
              <a:buNone/>
            </a:pPr>
            <a:endParaRPr lang="es-ES" sz="800" dirty="0"/>
          </a:p>
          <a:p>
            <a:pPr lvl="0"/>
            <a:r>
              <a:rPr lang="en-US" dirty="0"/>
              <a:t>Drafting a welcome and adaptation protocol for new workers. </a:t>
            </a:r>
            <a:endParaRPr lang="es-ES" dirty="0"/>
          </a:p>
          <a:p>
            <a:pPr lvl="0"/>
            <a:r>
              <a:rPr lang="en-US" dirty="0"/>
              <a:t>Monitoring interactions through periodical assessments. </a:t>
            </a:r>
            <a:endParaRPr lang="es-ES" dirty="0"/>
          </a:p>
          <a:p>
            <a:pPr lvl="0"/>
            <a:r>
              <a:rPr lang="en-US" dirty="0"/>
              <a:t>Organizing different </a:t>
            </a:r>
            <a:r>
              <a:rPr lang="en-US" dirty="0" smtClean="0"/>
              <a:t>events </a:t>
            </a:r>
            <a:r>
              <a:rPr lang="en-US" dirty="0"/>
              <a:t>/meals, get-togethers, training activities, parties, etc.) to foment interpersonal relations among employees, etc. </a:t>
            </a:r>
            <a:endParaRPr lang="es-ES" dirty="0"/>
          </a:p>
          <a:p>
            <a:pPr lvl="0"/>
            <a:r>
              <a:rPr lang="en-US" dirty="0"/>
              <a:t>Setting up a retention and recognition of merits committee.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7846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453092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s-ES" dirty="0" smtClean="0"/>
              <a:t>AGE MANAGEMENT</a:t>
            </a:r>
          </a:p>
          <a:p>
            <a:pPr marL="0" indent="0">
              <a:buNone/>
            </a:pPr>
            <a:r>
              <a:rPr lang="es-ES" dirty="0" smtClean="0"/>
              <a:t>- </a:t>
            </a:r>
            <a:r>
              <a:rPr lang="es-ES" dirty="0" err="1" smtClean="0"/>
              <a:t>Concepts</a:t>
            </a:r>
            <a:r>
              <a:rPr lang="es-ES" dirty="0" smtClean="0"/>
              <a:t> and </a:t>
            </a:r>
            <a:r>
              <a:rPr lang="es-ES" dirty="0" err="1" smtClean="0"/>
              <a:t>Goals</a:t>
            </a:r>
            <a:r>
              <a:rPr lang="es-ES" dirty="0" smtClean="0"/>
              <a:t>. </a:t>
            </a:r>
            <a:r>
              <a:rPr lang="es-ES" dirty="0" err="1" smtClean="0"/>
              <a:t>Reasons</a:t>
            </a:r>
            <a:r>
              <a:rPr lang="es-ES" dirty="0" smtClean="0"/>
              <a:t> </a:t>
            </a:r>
            <a:r>
              <a:rPr lang="es-ES" dirty="0" err="1" smtClean="0"/>
              <a:t>for</a:t>
            </a:r>
            <a:r>
              <a:rPr lang="es-ES" dirty="0" smtClean="0"/>
              <a:t> </a:t>
            </a:r>
            <a:r>
              <a:rPr lang="es-ES" dirty="0" err="1" smtClean="0"/>
              <a:t>inclusion</a:t>
            </a:r>
            <a:r>
              <a:rPr lang="es-ES" dirty="0" smtClean="0"/>
              <a:t> in </a:t>
            </a:r>
            <a:r>
              <a:rPr lang="es-ES" dirty="0" err="1" smtClean="0"/>
              <a:t>strategies</a:t>
            </a:r>
            <a:r>
              <a:rPr lang="es-ES" dirty="0" smtClean="0"/>
              <a:t>.</a:t>
            </a:r>
          </a:p>
          <a:p>
            <a:pPr>
              <a:buFontTx/>
              <a:buChar char="-"/>
            </a:pPr>
            <a:r>
              <a:rPr lang="es-ES" dirty="0" err="1" smtClean="0"/>
              <a:t>Dimensions</a:t>
            </a:r>
            <a:r>
              <a:rPr lang="es-ES" dirty="0" smtClean="0"/>
              <a:t>.</a:t>
            </a:r>
          </a:p>
          <a:p>
            <a:pPr>
              <a:buFontTx/>
              <a:buChar char="-"/>
            </a:pPr>
            <a:r>
              <a:rPr lang="es-ES" dirty="0" err="1" smtClean="0"/>
              <a:t>Conclusions</a:t>
            </a:r>
            <a:r>
              <a:rPr lang="es-ES" dirty="0" smtClean="0"/>
              <a:t> and </a:t>
            </a:r>
            <a:r>
              <a:rPr lang="es-ES" dirty="0" err="1" smtClean="0"/>
              <a:t>Recommendations</a:t>
            </a:r>
            <a:r>
              <a:rPr lang="es-ES" dirty="0" smtClean="0"/>
              <a:t>.</a:t>
            </a:r>
          </a:p>
          <a:p>
            <a:pPr marL="0" indent="0">
              <a:buNone/>
            </a:pPr>
            <a:endParaRPr lang="es-ES" dirty="0" smtClean="0"/>
          </a:p>
          <a:p>
            <a:r>
              <a:rPr lang="es-ES" dirty="0" smtClean="0"/>
              <a:t>DIVERSITY MANAGEMENT</a:t>
            </a:r>
            <a:endParaRPr lang="es-ES" dirty="0"/>
          </a:p>
          <a:p>
            <a:pPr marL="0" indent="0">
              <a:buNone/>
            </a:pPr>
            <a:r>
              <a:rPr lang="es-ES" dirty="0"/>
              <a:t>- </a:t>
            </a:r>
            <a:r>
              <a:rPr lang="es-ES" dirty="0" err="1"/>
              <a:t>Concepts</a:t>
            </a:r>
            <a:r>
              <a:rPr lang="es-ES" dirty="0"/>
              <a:t> and </a:t>
            </a:r>
            <a:r>
              <a:rPr lang="es-ES" dirty="0" err="1" smtClean="0"/>
              <a:t>ambits</a:t>
            </a:r>
            <a:r>
              <a:rPr lang="es-ES" dirty="0" smtClean="0"/>
              <a:t>. </a:t>
            </a:r>
            <a:endParaRPr lang="es-ES" dirty="0"/>
          </a:p>
          <a:p>
            <a:pPr>
              <a:buFontTx/>
              <a:buChar char="-"/>
            </a:pPr>
            <a:r>
              <a:rPr lang="es-ES" dirty="0" err="1" smtClean="0"/>
              <a:t>Advantages</a:t>
            </a:r>
            <a:r>
              <a:rPr lang="es-ES" dirty="0" smtClean="0"/>
              <a:t> and </a:t>
            </a:r>
            <a:r>
              <a:rPr lang="es-ES" dirty="0" err="1" smtClean="0"/>
              <a:t>drawbacks</a:t>
            </a:r>
            <a:r>
              <a:rPr lang="es-ES" dirty="0" smtClean="0"/>
              <a:t>.</a:t>
            </a:r>
            <a:endParaRPr lang="es-ES" dirty="0"/>
          </a:p>
          <a:p>
            <a:pPr>
              <a:buFontTx/>
              <a:buChar char="-"/>
            </a:pPr>
            <a:r>
              <a:rPr lang="en-US" dirty="0"/>
              <a:t>Proposal for a </a:t>
            </a:r>
            <a:r>
              <a:rPr lang="en-US" dirty="0" smtClean="0"/>
              <a:t>diversity management model</a:t>
            </a:r>
            <a:r>
              <a:rPr lang="es-ES" dirty="0" smtClean="0"/>
              <a:t>.</a:t>
            </a:r>
            <a:endParaRPr lang="es-ES" dirty="0"/>
          </a:p>
        </p:txBody>
      </p:sp>
      <p:pic>
        <p:nvPicPr>
          <p:cNvPr id="2050" name="Picture 2" descr="middle management: Equipo de tres personas de negocios a resolver un problema de rompecabezas circula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6122" y="2393245"/>
            <a:ext cx="4146666" cy="3510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8499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s-ES" b="1" dirty="0" smtClean="0"/>
              <a:t>AGE MANAGEMENT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027905"/>
            <a:ext cx="10947400" cy="5564806"/>
          </a:xfrm>
        </p:spPr>
        <p:txBody>
          <a:bodyPr>
            <a:normAutofit lnSpcReduction="10000"/>
          </a:bodyPr>
          <a:lstStyle/>
          <a:p>
            <a:r>
              <a:rPr lang="es-ES" dirty="0"/>
              <a:t>New Management </a:t>
            </a:r>
            <a:r>
              <a:rPr lang="es-ES" dirty="0" err="1" smtClean="0"/>
              <a:t>Area</a:t>
            </a:r>
            <a:r>
              <a:rPr lang="es-ES" dirty="0" smtClean="0"/>
              <a:t>: AGE vs Professional </a:t>
            </a:r>
            <a:r>
              <a:rPr lang="es-ES" dirty="0" err="1" smtClean="0"/>
              <a:t>Careers</a:t>
            </a:r>
            <a:r>
              <a:rPr lang="es-ES" dirty="0" smtClean="0"/>
              <a:t> and </a:t>
            </a:r>
            <a:r>
              <a:rPr lang="es-ES" dirty="0" err="1" smtClean="0"/>
              <a:t>Profiles</a:t>
            </a:r>
            <a:r>
              <a:rPr lang="es-ES" dirty="0" smtClean="0"/>
              <a:t> </a:t>
            </a:r>
          </a:p>
          <a:p>
            <a:r>
              <a:rPr lang="en-US" dirty="0" smtClean="0"/>
              <a:t>Getting </a:t>
            </a:r>
            <a:r>
              <a:rPr lang="en-US" dirty="0"/>
              <a:t>proper balance and generational change in organizations</a:t>
            </a:r>
            <a:r>
              <a:rPr lang="es-ES" dirty="0" smtClean="0"/>
              <a:t>.</a:t>
            </a:r>
          </a:p>
          <a:p>
            <a:pPr marL="0" indent="0">
              <a:buNone/>
            </a:pPr>
            <a:endParaRPr lang="es-ES" b="1" dirty="0" smtClean="0"/>
          </a:p>
          <a:p>
            <a:pPr marL="0" indent="0">
              <a:buNone/>
            </a:pPr>
            <a:r>
              <a:rPr lang="es-ES" b="1" dirty="0" smtClean="0"/>
              <a:t>GOAL:</a:t>
            </a:r>
            <a:r>
              <a:rPr lang="es-ES" dirty="0" smtClean="0"/>
              <a:t> </a:t>
            </a:r>
            <a:r>
              <a:rPr lang="en-US" dirty="0" smtClean="0"/>
              <a:t>Build a culture that adapts to, normalizes and tolerates age </a:t>
            </a:r>
            <a:r>
              <a:rPr lang="en-US" dirty="0"/>
              <a:t>difference and </a:t>
            </a:r>
            <a:r>
              <a:rPr lang="en-US" dirty="0" smtClean="0"/>
              <a:t>ageing in the workplace</a:t>
            </a:r>
            <a:r>
              <a:rPr lang="es-ES" dirty="0" smtClean="0"/>
              <a:t>.</a:t>
            </a:r>
          </a:p>
          <a:p>
            <a:pPr marL="0" indent="0">
              <a:buNone/>
            </a:pPr>
            <a:r>
              <a:rPr lang="es-ES" dirty="0" err="1" smtClean="0"/>
              <a:t>Companies</a:t>
            </a:r>
            <a:r>
              <a:rPr lang="es-ES" dirty="0" smtClean="0"/>
              <a:t> </a:t>
            </a:r>
            <a:r>
              <a:rPr lang="es-ES" dirty="0" err="1"/>
              <a:t>maintain</a:t>
            </a:r>
            <a:r>
              <a:rPr lang="es-ES" dirty="0"/>
              <a:t> </a:t>
            </a:r>
            <a:r>
              <a:rPr lang="es-ES" dirty="0" err="1"/>
              <a:t>competitiveness</a:t>
            </a:r>
            <a:r>
              <a:rPr lang="es-ES" dirty="0"/>
              <a:t> in </a:t>
            </a:r>
            <a:r>
              <a:rPr lang="es-ES" dirty="0" err="1" smtClean="0"/>
              <a:t>demographic</a:t>
            </a:r>
            <a:r>
              <a:rPr lang="es-ES" dirty="0" smtClean="0"/>
              <a:t> </a:t>
            </a:r>
            <a:r>
              <a:rPr lang="es-ES" dirty="0"/>
              <a:t>decline </a:t>
            </a:r>
            <a:r>
              <a:rPr lang="es-ES" dirty="0" err="1"/>
              <a:t>environments</a:t>
            </a:r>
            <a:r>
              <a:rPr lang="es-ES" dirty="0"/>
              <a:t>.</a:t>
            </a:r>
            <a:endParaRPr lang="es-ES" dirty="0" smtClean="0"/>
          </a:p>
          <a:p>
            <a:pPr marL="0" indent="0">
              <a:buNone/>
            </a:pPr>
            <a:r>
              <a:rPr lang="en-US" dirty="0"/>
              <a:t>Retain more experienced workers (Know-How) closer to retirement</a:t>
            </a:r>
            <a:r>
              <a:rPr lang="es-ES" dirty="0"/>
              <a:t>.</a:t>
            </a:r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(+) </a:t>
            </a:r>
            <a:r>
              <a:rPr lang="en-US" dirty="0"/>
              <a:t>Generate more effective labor and commitment of workers</a:t>
            </a:r>
            <a:r>
              <a:rPr lang="es-ES" dirty="0" smtClean="0"/>
              <a:t>.</a:t>
            </a:r>
          </a:p>
          <a:p>
            <a:pPr marL="0" indent="0">
              <a:buNone/>
            </a:pPr>
            <a:endParaRPr lang="es-ES" sz="1000" dirty="0" smtClean="0"/>
          </a:p>
          <a:p>
            <a:pPr marL="0" indent="0">
              <a:buNone/>
            </a:pPr>
            <a:r>
              <a:rPr lang="es-ES" dirty="0" smtClean="0"/>
              <a:t>(-) </a:t>
            </a:r>
            <a:r>
              <a:rPr lang="en-US" dirty="0"/>
              <a:t>Growth of intergenerational conflict and inequality</a:t>
            </a:r>
            <a:r>
              <a:rPr lang="es-ES" dirty="0" smtClean="0"/>
              <a:t>.</a:t>
            </a:r>
          </a:p>
          <a:p>
            <a:pPr marL="0" indent="0">
              <a:buNone/>
            </a:pP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2383713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AGE MANAGEMENT</a:t>
            </a:r>
            <a:endParaRPr lang="es-ES" dirty="0"/>
          </a:p>
        </p:txBody>
      </p:sp>
      <p:pic>
        <p:nvPicPr>
          <p:cNvPr id="4" name="Marcador de contenido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3823" y="1365956"/>
            <a:ext cx="5966790" cy="362283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ángulo 4"/>
          <p:cNvSpPr/>
          <p:nvPr/>
        </p:nvSpPr>
        <p:spPr>
          <a:xfrm>
            <a:off x="261258" y="4988789"/>
            <a:ext cx="1193074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Figure1: Functional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ability of male worker vs. age (careless life vs. individual Age Management)</a:t>
            </a:r>
            <a:endParaRPr lang="es-ES" sz="2400" dirty="0"/>
          </a:p>
        </p:txBody>
      </p:sp>
      <p:sp>
        <p:nvSpPr>
          <p:cNvPr id="6" name="Rectángulo 5"/>
          <p:cNvSpPr/>
          <p:nvPr/>
        </p:nvSpPr>
        <p:spPr>
          <a:xfrm>
            <a:off x="756356" y="5358121"/>
            <a:ext cx="11255021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Source: Data and Work Ability Assessments were based on the Work Ability Index developed by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Tuomi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 al (1998)</a:t>
            </a:r>
            <a:endParaRPr lang="es-E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5134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s-ES" b="1" dirty="0" smtClean="0"/>
              <a:t>AGE MANAGEMENT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61244" y="1027905"/>
            <a:ext cx="6649156" cy="489876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dirty="0" err="1" smtClean="0"/>
              <a:t>Reasons</a:t>
            </a:r>
            <a:r>
              <a:rPr lang="es-ES" dirty="0" smtClean="0"/>
              <a:t> </a:t>
            </a:r>
            <a:r>
              <a:rPr lang="es-ES" dirty="0" err="1" smtClean="0"/>
              <a:t>for</a:t>
            </a:r>
            <a:r>
              <a:rPr lang="es-ES" dirty="0" smtClean="0"/>
              <a:t> </a:t>
            </a:r>
            <a:r>
              <a:rPr lang="es-ES" dirty="0" err="1" smtClean="0"/>
              <a:t>development</a:t>
            </a:r>
            <a:r>
              <a:rPr lang="es-ES" dirty="0" smtClean="0"/>
              <a:t> 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s-ES" dirty="0" smtClean="0"/>
          </a:p>
        </p:txBody>
      </p:sp>
      <p:sp>
        <p:nvSpPr>
          <p:cNvPr id="4" name="Flecha derecha 3"/>
          <p:cNvSpPr/>
          <p:nvPr/>
        </p:nvSpPr>
        <p:spPr>
          <a:xfrm>
            <a:off x="4316589" y="1155795"/>
            <a:ext cx="2460978" cy="4628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Flecha derecha 4"/>
          <p:cNvSpPr/>
          <p:nvPr/>
        </p:nvSpPr>
        <p:spPr>
          <a:xfrm>
            <a:off x="4305300" y="4947516"/>
            <a:ext cx="2460978" cy="4628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CuadroTexto 5"/>
          <p:cNvSpPr txBox="1"/>
          <p:nvPr/>
        </p:nvSpPr>
        <p:spPr>
          <a:xfrm>
            <a:off x="7010400" y="1009656"/>
            <a:ext cx="375637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err="1" smtClean="0"/>
              <a:t>Ageing</a:t>
            </a:r>
            <a:r>
              <a:rPr lang="es-ES" sz="3200" dirty="0" smtClean="0"/>
              <a:t> </a:t>
            </a:r>
            <a:r>
              <a:rPr lang="es-ES" sz="3200" dirty="0" err="1"/>
              <a:t>p</a:t>
            </a:r>
            <a:r>
              <a:rPr lang="es-ES" sz="3200" dirty="0" err="1" smtClean="0"/>
              <a:t>opulation</a:t>
            </a:r>
            <a:endParaRPr lang="es-ES" sz="3200" dirty="0" smtClean="0"/>
          </a:p>
          <a:p>
            <a:endParaRPr lang="es-ES" sz="3200" dirty="0"/>
          </a:p>
          <a:p>
            <a:endParaRPr lang="es-ES" sz="3200" dirty="0" smtClean="0"/>
          </a:p>
          <a:p>
            <a:endParaRPr lang="es-ES" sz="3200" dirty="0"/>
          </a:p>
          <a:p>
            <a:endParaRPr lang="es-ES" sz="3200" dirty="0" smtClean="0"/>
          </a:p>
          <a:p>
            <a:endParaRPr lang="es-ES" sz="3200" dirty="0"/>
          </a:p>
          <a:p>
            <a:endParaRPr lang="es-ES" sz="3200" dirty="0" smtClean="0"/>
          </a:p>
          <a:p>
            <a:endParaRPr lang="es-ES" sz="3200" dirty="0" smtClean="0"/>
          </a:p>
          <a:p>
            <a:r>
              <a:rPr lang="en-US" sz="3200" dirty="0" smtClean="0"/>
              <a:t>New </a:t>
            </a:r>
            <a:r>
              <a:rPr lang="en-US" sz="3200" dirty="0"/>
              <a:t>technologies </a:t>
            </a:r>
          </a:p>
          <a:p>
            <a:r>
              <a:rPr lang="es-ES" sz="3200" dirty="0" smtClean="0"/>
              <a:t> </a:t>
            </a:r>
            <a:endParaRPr lang="es-ES" sz="3200" dirty="0"/>
          </a:p>
        </p:txBody>
      </p:sp>
      <p:pic>
        <p:nvPicPr>
          <p:cNvPr id="8194" name="Picture 2" descr="pirámide población: Nube palabra abstracta para Pirámide de población con las etiquetas y términos relacionad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178" y="2571750"/>
            <a:ext cx="3467100" cy="428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pirámide población: Población y Demografía, Población Gráfico Ilustración de pirámides o Edad Gráfico Estructura con Baby Boomers Generación, Generación X, Generación Y y Z Gen de 2016 a 2020. Vector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730" y="1648691"/>
            <a:ext cx="4286250" cy="309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8" name="Picture 6" descr="nuevas tecnologias: Nuevas Tecnologías Concepto. Multicolor Nuevas Tecnologías drenadas en la blanca pared de ladrillo. Estilo Diseño Doodle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5015249"/>
            <a:ext cx="4080580" cy="180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7178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s-ES" b="1" dirty="0" smtClean="0"/>
              <a:t>AGE MANAGEMENT: </a:t>
            </a:r>
            <a:r>
              <a:rPr lang="es-ES" b="1" dirty="0" err="1" smtClean="0"/>
              <a:t>Dimensions</a:t>
            </a:r>
            <a:r>
              <a:rPr lang="es-ES" b="1" dirty="0" smtClean="0"/>
              <a:t> </a:t>
            </a:r>
            <a:r>
              <a:rPr lang="es-ES" b="1" dirty="0" err="1" smtClean="0"/>
              <a:t>involved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72533" y="1325563"/>
            <a:ext cx="11819467" cy="48987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 err="1" smtClean="0"/>
              <a:t>Employment</a:t>
            </a:r>
            <a:r>
              <a:rPr lang="es-ES" dirty="0" smtClean="0"/>
              <a:t> </a:t>
            </a:r>
            <a:r>
              <a:rPr lang="es-ES" dirty="0" err="1"/>
              <a:t>Life</a:t>
            </a:r>
            <a:r>
              <a:rPr lang="es-ES" dirty="0"/>
              <a:t> </a:t>
            </a:r>
            <a:r>
              <a:rPr lang="es-ES" dirty="0" err="1"/>
              <a:t>Cycle</a:t>
            </a:r>
            <a:r>
              <a:rPr lang="es-ES" dirty="0"/>
              <a:t> </a:t>
            </a:r>
            <a:r>
              <a:rPr lang="es-ES" dirty="0" err="1" smtClean="0"/>
              <a:t>Analysis</a:t>
            </a:r>
            <a:r>
              <a:rPr lang="es-ES" dirty="0"/>
              <a:t> </a:t>
            </a:r>
            <a:r>
              <a:rPr lang="es-ES" dirty="0" smtClean="0">
                <a:sym typeface="Wingdings" panose="05000000000000000000" pitchFamily="2" charset="2"/>
              </a:rPr>
              <a:t> </a:t>
            </a:r>
            <a:r>
              <a:rPr lang="es-ES" dirty="0" err="1" smtClean="0">
                <a:sym typeface="Wingdings" panose="05000000000000000000" pitchFamily="2" charset="2"/>
              </a:rPr>
              <a:t>Range</a:t>
            </a:r>
            <a:r>
              <a:rPr lang="es-ES" dirty="0" smtClean="0">
                <a:sym typeface="Wingdings" panose="05000000000000000000" pitchFamily="2" charset="2"/>
              </a:rPr>
              <a:t> of </a:t>
            </a:r>
            <a:r>
              <a:rPr lang="es-ES" dirty="0" err="1">
                <a:sym typeface="Wingdings" panose="05000000000000000000" pitchFamily="2" charset="2"/>
              </a:rPr>
              <a:t>E</a:t>
            </a:r>
            <a:r>
              <a:rPr lang="es-ES" dirty="0" err="1" smtClean="0">
                <a:sym typeface="Wingdings" panose="05000000000000000000" pitchFamily="2" charset="2"/>
              </a:rPr>
              <a:t>xperiences</a:t>
            </a:r>
            <a:r>
              <a:rPr lang="es-ES" dirty="0" smtClean="0">
                <a:sym typeface="Wingdings" panose="05000000000000000000" pitchFamily="2" charset="2"/>
              </a:rPr>
              <a:t> and </a:t>
            </a:r>
            <a:r>
              <a:rPr lang="es-ES" dirty="0" err="1" smtClean="0">
                <a:sym typeface="Wingdings" panose="05000000000000000000" pitchFamily="2" charset="2"/>
              </a:rPr>
              <a:t>Skills</a:t>
            </a:r>
            <a:r>
              <a:rPr lang="es-ES" dirty="0" smtClean="0">
                <a:sym typeface="Wingdings" panose="05000000000000000000" pitchFamily="2" charset="2"/>
              </a:rPr>
              <a:t>:</a:t>
            </a:r>
            <a:endParaRPr lang="es-ES" dirty="0" smtClean="0"/>
          </a:p>
          <a:p>
            <a:pPr marL="0" indent="0">
              <a:buNone/>
            </a:pPr>
            <a:r>
              <a:rPr lang="es-ES" sz="900" dirty="0" smtClean="0"/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Work on self-knowledge, confidence and </a:t>
            </a:r>
            <a:r>
              <a:rPr lang="en-US" dirty="0" smtClean="0"/>
              <a:t>self-motivation with regard to </a:t>
            </a:r>
            <a:r>
              <a:rPr lang="en-US" dirty="0"/>
              <a:t>the labor market.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Increasing </a:t>
            </a:r>
            <a:r>
              <a:rPr lang="en-US" dirty="0"/>
              <a:t>resilience and </a:t>
            </a:r>
            <a:r>
              <a:rPr lang="en-US" dirty="0" smtClean="0"/>
              <a:t>developing professional competences.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Creating </a:t>
            </a:r>
            <a:r>
              <a:rPr lang="en-US" dirty="0"/>
              <a:t>personal brand </a:t>
            </a:r>
            <a:r>
              <a:rPr lang="en-US" dirty="0" smtClean="0"/>
              <a:t>(drafting </a:t>
            </a:r>
            <a:r>
              <a:rPr lang="en-US" dirty="0"/>
              <a:t>letters, </a:t>
            </a:r>
            <a:r>
              <a:rPr lang="en-US" dirty="0" smtClean="0"/>
              <a:t>writing a curriculum, preparing </a:t>
            </a:r>
            <a:r>
              <a:rPr lang="en-US" dirty="0"/>
              <a:t>and training for possible job interviews, </a:t>
            </a:r>
            <a:r>
              <a:rPr lang="en-US" dirty="0" smtClean="0"/>
              <a:t>and so on).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Ongoing </a:t>
            </a:r>
            <a:r>
              <a:rPr lang="en-US" dirty="0"/>
              <a:t>training, motivation and </a:t>
            </a:r>
            <a:r>
              <a:rPr lang="en-US" dirty="0" smtClean="0"/>
              <a:t>job-specific training.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Application of principles </a:t>
            </a:r>
            <a:r>
              <a:rPr lang="en-US" dirty="0"/>
              <a:t>of project and </a:t>
            </a:r>
            <a:r>
              <a:rPr lang="en-US" dirty="0" smtClean="0"/>
              <a:t>time management</a:t>
            </a:r>
            <a:r>
              <a:rPr lang="en-US" dirty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Professional recycling </a:t>
            </a:r>
            <a:r>
              <a:rPr lang="en-US" dirty="0"/>
              <a:t>and integration of new technologies.</a:t>
            </a:r>
            <a:endParaRPr lang="es-ES" dirty="0" smtClean="0"/>
          </a:p>
        </p:txBody>
      </p:sp>
      <p:pic>
        <p:nvPicPr>
          <p:cNvPr id="6146" name="Picture 2" descr="diana visión signo concepto ejemplo del diseño gráfico Foto de archivo - 4369556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7867" y="4158676"/>
            <a:ext cx="3014133" cy="2699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27202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s-ES" b="1" dirty="0" smtClean="0"/>
              <a:t>AGE MANAGEMENT: Key </a:t>
            </a:r>
            <a:r>
              <a:rPr lang="es-ES" b="1" dirty="0" err="1" smtClean="0"/>
              <a:t>Areas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72533" y="1456883"/>
            <a:ext cx="11819467" cy="489876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dirty="0" err="1"/>
              <a:t>Working</a:t>
            </a:r>
            <a:r>
              <a:rPr lang="es-ES" dirty="0"/>
              <a:t> </a:t>
            </a:r>
            <a:r>
              <a:rPr lang="es-ES" dirty="0" err="1"/>
              <a:t>Life</a:t>
            </a:r>
            <a:r>
              <a:rPr lang="es-ES" dirty="0"/>
              <a:t> </a:t>
            </a:r>
            <a:r>
              <a:rPr lang="es-ES" dirty="0" err="1"/>
              <a:t>Cycle</a:t>
            </a:r>
            <a:r>
              <a:rPr lang="es-ES" dirty="0"/>
              <a:t> </a:t>
            </a:r>
            <a:r>
              <a:rPr lang="es-ES" dirty="0" err="1" smtClean="0"/>
              <a:t>Analysis</a:t>
            </a:r>
            <a:r>
              <a:rPr lang="es-ES" dirty="0" smtClean="0"/>
              <a:t>:</a:t>
            </a:r>
          </a:p>
          <a:p>
            <a:pPr marL="0" indent="0">
              <a:buNone/>
            </a:pPr>
            <a:r>
              <a:rPr lang="es-ES" sz="900" dirty="0" smtClean="0"/>
              <a:t> </a:t>
            </a:r>
          </a:p>
          <a:p>
            <a:pPr>
              <a:buFontTx/>
              <a:buChar char="-"/>
            </a:pPr>
            <a:r>
              <a:rPr lang="es-ES" dirty="0" smtClean="0"/>
              <a:t>Active and </a:t>
            </a:r>
            <a:r>
              <a:rPr lang="es-ES" dirty="0" err="1" smtClean="0"/>
              <a:t>productive</a:t>
            </a:r>
            <a:r>
              <a:rPr lang="es-ES" dirty="0" smtClean="0"/>
              <a:t> </a:t>
            </a:r>
            <a:r>
              <a:rPr lang="es-ES" dirty="0" err="1" smtClean="0"/>
              <a:t>Recruitment</a:t>
            </a:r>
            <a:r>
              <a:rPr lang="es-ES" dirty="0" smtClean="0"/>
              <a:t> </a:t>
            </a:r>
          </a:p>
          <a:p>
            <a:pPr marL="0" indent="0">
              <a:buNone/>
            </a:pPr>
            <a:r>
              <a:rPr lang="es-ES" dirty="0" smtClean="0"/>
              <a:t>Allen Blue, </a:t>
            </a:r>
            <a:r>
              <a:rPr lang="es-ES" dirty="0" err="1" smtClean="0"/>
              <a:t>Linkedin</a:t>
            </a:r>
            <a:r>
              <a:rPr lang="es-ES" dirty="0" smtClean="0"/>
              <a:t> CEO: </a:t>
            </a:r>
            <a:r>
              <a:rPr lang="es-ES" sz="2400" u="sng" dirty="0" smtClean="0">
                <a:hlinkClick r:id="rId2"/>
              </a:rPr>
              <a:t>https</a:t>
            </a:r>
            <a:r>
              <a:rPr lang="es-ES" sz="2400" u="sng" dirty="0">
                <a:hlinkClick r:id="rId2"/>
              </a:rPr>
              <a:t>://</a:t>
            </a:r>
            <a:r>
              <a:rPr lang="es-ES" sz="2400" u="sng" dirty="0" smtClean="0">
                <a:hlinkClick r:id="rId2"/>
              </a:rPr>
              <a:t>www.youtube.com/watch?v=tOLZ5TI-sHY</a:t>
            </a:r>
            <a:endParaRPr lang="es-ES" sz="2400" dirty="0" smtClean="0"/>
          </a:p>
          <a:p>
            <a:pPr marL="0" indent="0">
              <a:buNone/>
            </a:pPr>
            <a:endParaRPr lang="es-ES" sz="2400" dirty="0" smtClean="0"/>
          </a:p>
          <a:p>
            <a:pPr marL="0" indent="0">
              <a:buNone/>
            </a:pPr>
            <a:r>
              <a:rPr lang="es-ES" sz="2400" dirty="0" smtClean="0"/>
              <a:t>3 </a:t>
            </a:r>
            <a:r>
              <a:rPr lang="es-ES" sz="2400" dirty="0" err="1" smtClean="0"/>
              <a:t>choices</a:t>
            </a:r>
            <a:r>
              <a:rPr lang="es-ES" sz="2400" dirty="0" smtClean="0"/>
              <a:t> </a:t>
            </a:r>
            <a:r>
              <a:rPr lang="en-US" sz="2400" dirty="0" smtClean="0"/>
              <a:t>when </a:t>
            </a:r>
            <a:r>
              <a:rPr lang="en-US" sz="2400" dirty="0"/>
              <a:t>devising its Human Resources </a:t>
            </a:r>
            <a:r>
              <a:rPr lang="en-US" sz="2400" dirty="0" smtClean="0"/>
              <a:t>policy between: </a:t>
            </a:r>
            <a:endParaRPr lang="es-ES" sz="2400" dirty="0" smtClean="0"/>
          </a:p>
          <a:p>
            <a:pPr marL="0" indent="0">
              <a:buNone/>
            </a:pPr>
            <a:r>
              <a:rPr lang="en-US" sz="2400" b="1" i="1" dirty="0" smtClean="0"/>
              <a:t>* Optimizing </a:t>
            </a:r>
            <a:r>
              <a:rPr lang="en-US" sz="2400" b="1" i="1" dirty="0"/>
              <a:t>current workforce</a:t>
            </a:r>
            <a:r>
              <a:rPr lang="en-US" sz="2400" dirty="0"/>
              <a:t> through training or recycling programs instead of contracting new personnel;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b="1" i="1" dirty="0" smtClean="0"/>
              <a:t>* Enlarging </a:t>
            </a:r>
            <a:r>
              <a:rPr lang="en-US" sz="2400" b="1" i="1" dirty="0"/>
              <a:t>the workforce</a:t>
            </a:r>
            <a:r>
              <a:rPr lang="en-US" sz="2400" dirty="0"/>
              <a:t>, improving its job suitability and improving the quality of the existing workforce by bringing together new and experienced professionals; </a:t>
            </a:r>
            <a:r>
              <a:rPr lang="en-US" sz="2400" dirty="0" smtClean="0"/>
              <a:t>or</a:t>
            </a:r>
          </a:p>
          <a:p>
            <a:pPr marL="0" indent="0">
              <a:buNone/>
            </a:pPr>
            <a:r>
              <a:rPr lang="en-US" sz="2400" b="1" i="1" dirty="0" smtClean="0"/>
              <a:t>* Cutting </a:t>
            </a:r>
            <a:r>
              <a:rPr lang="en-US" sz="2400" b="1" i="1" dirty="0"/>
              <a:t>back the existing workforce</a:t>
            </a:r>
            <a:r>
              <a:rPr lang="en-US" sz="2400" dirty="0"/>
              <a:t>, with all the social, human and economic costs that involves</a:t>
            </a:r>
            <a:r>
              <a:rPr lang="en-US" sz="2400" dirty="0" smtClean="0"/>
              <a:t>.</a:t>
            </a:r>
            <a:endParaRPr lang="es-ES" sz="2400" dirty="0"/>
          </a:p>
        </p:txBody>
      </p:sp>
      <p:pic>
        <p:nvPicPr>
          <p:cNvPr id="11266" name="Picture 2" descr="reclutamiento: Recogiendo Contratación Mano Personas de negocios Candidato Ilustración personas Grupo plana vectori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5717" y="0"/>
            <a:ext cx="3333750" cy="2257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6748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s-ES" b="1" dirty="0" smtClean="0"/>
              <a:t>AGE MANAGEMENT: Key </a:t>
            </a:r>
            <a:r>
              <a:rPr lang="es-ES" b="1" dirty="0" err="1" smtClean="0"/>
              <a:t>Areas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72533" y="1027905"/>
            <a:ext cx="11819467" cy="489876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ES" dirty="0" err="1"/>
              <a:t>Working</a:t>
            </a:r>
            <a:r>
              <a:rPr lang="es-ES" dirty="0"/>
              <a:t> </a:t>
            </a:r>
            <a:r>
              <a:rPr lang="es-ES" dirty="0" err="1"/>
              <a:t>Life</a:t>
            </a:r>
            <a:r>
              <a:rPr lang="es-ES" dirty="0"/>
              <a:t> </a:t>
            </a:r>
            <a:r>
              <a:rPr lang="es-ES" dirty="0" err="1"/>
              <a:t>Cycle</a:t>
            </a:r>
            <a:r>
              <a:rPr lang="es-ES" dirty="0"/>
              <a:t> </a:t>
            </a:r>
            <a:r>
              <a:rPr lang="es-ES" dirty="0" err="1" smtClean="0"/>
              <a:t>Analysis</a:t>
            </a:r>
            <a:r>
              <a:rPr lang="es-ES" dirty="0" smtClean="0"/>
              <a:t>:</a:t>
            </a:r>
          </a:p>
          <a:p>
            <a:pPr marL="0" indent="0">
              <a:buNone/>
            </a:pPr>
            <a:r>
              <a:rPr lang="es-ES" sz="900" dirty="0" smtClean="0"/>
              <a:t> </a:t>
            </a:r>
          </a:p>
          <a:p>
            <a:pPr>
              <a:buFontTx/>
              <a:buChar char="-"/>
            </a:pPr>
            <a:r>
              <a:rPr lang="es-ES" dirty="0" smtClean="0"/>
              <a:t>Management of </a:t>
            </a:r>
            <a:r>
              <a:rPr lang="es-ES" dirty="0" err="1"/>
              <a:t>Learning</a:t>
            </a:r>
            <a:r>
              <a:rPr lang="es-ES" dirty="0"/>
              <a:t> and </a:t>
            </a:r>
            <a:r>
              <a:rPr lang="es-ES" dirty="0" err="1" smtClean="0"/>
              <a:t>knowledge</a:t>
            </a:r>
            <a:r>
              <a:rPr lang="es-ES" dirty="0" smtClean="0"/>
              <a:t>.</a:t>
            </a:r>
          </a:p>
          <a:p>
            <a:pPr marL="0" indent="0">
              <a:buNone/>
            </a:pPr>
            <a:r>
              <a:rPr lang="es-ES" dirty="0" smtClean="0"/>
              <a:t> </a:t>
            </a:r>
            <a:r>
              <a:rPr lang="es-ES" sz="2200" u="sng" dirty="0" smtClean="0">
                <a:hlinkClick r:id="rId2"/>
              </a:rPr>
              <a:t>https</a:t>
            </a:r>
            <a:r>
              <a:rPr lang="es-ES" sz="2200" u="sng" dirty="0">
                <a:hlinkClick r:id="rId2"/>
              </a:rPr>
              <a:t>://</a:t>
            </a:r>
            <a:r>
              <a:rPr lang="es-ES" sz="2200" u="sng" dirty="0" smtClean="0">
                <a:hlinkClick r:id="rId2"/>
              </a:rPr>
              <a:t>www.youtube.com/watch?v=sBVu9oZa4gI</a:t>
            </a:r>
            <a:endParaRPr lang="es-ES" sz="2200" u="sng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The </a:t>
            </a:r>
            <a:r>
              <a:rPr lang="en-US" sz="2400" dirty="0"/>
              <a:t>transformation of knowledge happens in the following </a:t>
            </a:r>
            <a:r>
              <a:rPr lang="en-US" sz="2400" dirty="0" smtClean="0"/>
              <a:t>four stages</a:t>
            </a:r>
            <a:r>
              <a:rPr lang="en-US" sz="2400" dirty="0"/>
              <a:t>:</a:t>
            </a:r>
            <a:endParaRPr lang="es-ES" sz="2400" dirty="0"/>
          </a:p>
          <a:p>
            <a:pPr lvl="0"/>
            <a:r>
              <a:rPr lang="en-US" sz="2400" b="1" i="1" dirty="0"/>
              <a:t>Socialization</a:t>
            </a:r>
            <a:r>
              <a:rPr lang="en-US" sz="2400" dirty="0"/>
              <a:t> (tacit-tacit knowledge): individuals acquire new knowledge directly from others.</a:t>
            </a:r>
            <a:endParaRPr lang="es-ES" sz="2400" dirty="0"/>
          </a:p>
          <a:p>
            <a:pPr lvl="0"/>
            <a:r>
              <a:rPr lang="en-US" sz="2400" b="1" i="1" dirty="0"/>
              <a:t>Externalization</a:t>
            </a:r>
            <a:r>
              <a:rPr lang="en-US" sz="2400" dirty="0"/>
              <a:t> (tacit-explicit knowledge): knowledge is articulated tangibly, through dialogue, and fleshed out in schemes, formulas and methods. </a:t>
            </a:r>
            <a:endParaRPr lang="es-ES" sz="2400" dirty="0"/>
          </a:p>
          <a:p>
            <a:pPr lvl="0"/>
            <a:r>
              <a:rPr lang="en-US" sz="2400" b="1" i="1" dirty="0"/>
              <a:t>Combination</a:t>
            </a:r>
            <a:r>
              <a:rPr lang="en-US" sz="2400" dirty="0"/>
              <a:t> (explicit-tacit knowledge): different forms of explicit knowledge are combined with the aid of documents or databases. </a:t>
            </a:r>
            <a:endParaRPr lang="es-ES" sz="2400" dirty="0"/>
          </a:p>
          <a:p>
            <a:pPr lvl="0"/>
            <a:r>
              <a:rPr lang="en-US" sz="2400" b="1" i="1" dirty="0"/>
              <a:t>Internalization</a:t>
            </a:r>
            <a:r>
              <a:rPr lang="en-US" sz="2400" dirty="0"/>
              <a:t> (explicit-tacit knowledge): individuals internalize documentary knowledge in their own experience.  </a:t>
            </a:r>
            <a:endParaRPr lang="es-ES" sz="2400" dirty="0"/>
          </a:p>
          <a:p>
            <a:pPr marL="0" indent="0">
              <a:buNone/>
            </a:pPr>
            <a:endParaRPr lang="es-ES" sz="2200" dirty="0" smtClean="0"/>
          </a:p>
        </p:txBody>
      </p:sp>
      <p:pic>
        <p:nvPicPr>
          <p:cNvPr id="11268" name="Picture 4" descr="learning management: KNOWLEDGE MANAGEMENT TECHNOLOGY COMMUNICATION TOUCHSCREEN FUTURISTIC CONCEP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5750" y="0"/>
            <a:ext cx="428625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3977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s-ES" b="1" dirty="0" smtClean="0"/>
              <a:t>AGE MANAGEMENT: Key </a:t>
            </a:r>
            <a:r>
              <a:rPr lang="es-ES" b="1" dirty="0" err="1" smtClean="0"/>
              <a:t>Areas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72533" y="1027905"/>
            <a:ext cx="11819467" cy="549707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ES" dirty="0" err="1"/>
              <a:t>Working</a:t>
            </a:r>
            <a:r>
              <a:rPr lang="es-ES" dirty="0"/>
              <a:t> </a:t>
            </a:r>
            <a:r>
              <a:rPr lang="es-ES" dirty="0" err="1"/>
              <a:t>Life</a:t>
            </a:r>
            <a:r>
              <a:rPr lang="es-ES" dirty="0"/>
              <a:t> </a:t>
            </a:r>
            <a:r>
              <a:rPr lang="es-ES" dirty="0" err="1"/>
              <a:t>Cycle</a:t>
            </a:r>
            <a:r>
              <a:rPr lang="es-ES" dirty="0"/>
              <a:t> </a:t>
            </a:r>
            <a:r>
              <a:rPr lang="es-ES" dirty="0" err="1" smtClean="0"/>
              <a:t>Analysis</a:t>
            </a:r>
            <a:r>
              <a:rPr lang="es-ES" dirty="0" smtClean="0"/>
              <a:t>:</a:t>
            </a:r>
          </a:p>
          <a:p>
            <a:pPr marL="0" indent="0">
              <a:buNone/>
            </a:pPr>
            <a:r>
              <a:rPr lang="es-ES" sz="900" dirty="0" smtClean="0"/>
              <a:t> </a:t>
            </a:r>
            <a:endParaRPr lang="es-ES" sz="2200" dirty="0" smtClean="0"/>
          </a:p>
          <a:p>
            <a:pPr>
              <a:buFontTx/>
              <a:buChar char="-"/>
            </a:pPr>
            <a:r>
              <a:rPr lang="en-US" dirty="0" smtClean="0"/>
              <a:t>Attitude change </a:t>
            </a:r>
            <a:r>
              <a:rPr lang="en-US" dirty="0"/>
              <a:t>and flexible </a:t>
            </a:r>
            <a:r>
              <a:rPr lang="en-US" dirty="0" smtClean="0"/>
              <a:t>work </a:t>
            </a:r>
            <a:r>
              <a:rPr lang="en-US" dirty="0"/>
              <a:t>practices</a:t>
            </a:r>
            <a:r>
              <a:rPr lang="es-ES" dirty="0" smtClean="0"/>
              <a:t>.</a:t>
            </a:r>
          </a:p>
          <a:p>
            <a:pPr>
              <a:buFontTx/>
              <a:buChar char="-"/>
            </a:pPr>
            <a:endParaRPr lang="es-ES" dirty="0"/>
          </a:p>
          <a:p>
            <a:pPr>
              <a:buFontTx/>
              <a:buChar char="-"/>
            </a:pPr>
            <a:endParaRPr lang="es-ES" dirty="0" smtClean="0"/>
          </a:p>
          <a:p>
            <a:pPr>
              <a:buFontTx/>
              <a:buChar char="-"/>
            </a:pPr>
            <a:endParaRPr lang="es-ES" dirty="0"/>
          </a:p>
          <a:p>
            <a:pPr>
              <a:buFontTx/>
              <a:buChar char="-"/>
            </a:pPr>
            <a:endParaRPr lang="es-ES" dirty="0" smtClean="0"/>
          </a:p>
          <a:p>
            <a:pPr>
              <a:buFontTx/>
              <a:buChar char="-"/>
            </a:pPr>
            <a:endParaRPr lang="es-E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Example: Outdoor </a:t>
            </a:r>
            <a:r>
              <a:rPr lang="en-US" dirty="0"/>
              <a:t>training experience. This could bring about genuine attitude change and build awareness about team work and the company’s values and vision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u="sng" dirty="0" smtClean="0">
                <a:hlinkClick r:id="rId2"/>
              </a:rPr>
              <a:t>https</a:t>
            </a:r>
            <a:r>
              <a:rPr lang="en-US" u="sng" dirty="0">
                <a:hlinkClick r:id="rId2"/>
              </a:rPr>
              <a:t>://</a:t>
            </a:r>
            <a:r>
              <a:rPr lang="en-US" u="sng" dirty="0" smtClean="0">
                <a:hlinkClick r:id="rId2"/>
              </a:rPr>
              <a:t>www.youtube.com/watch?v=6MBM9wTkfoY</a:t>
            </a:r>
            <a:endParaRPr lang="es-ES" dirty="0" smtClean="0"/>
          </a:p>
          <a:p>
            <a:pPr>
              <a:buFontTx/>
              <a:buChar char="-"/>
            </a:pPr>
            <a:endParaRPr lang="es-ES" dirty="0"/>
          </a:p>
          <a:p>
            <a:pPr>
              <a:buFontTx/>
              <a:buChar char="-"/>
            </a:pPr>
            <a:endParaRPr lang="es-ES" dirty="0" smtClean="0"/>
          </a:p>
          <a:p>
            <a:pPr>
              <a:buFontTx/>
              <a:buChar char="-"/>
            </a:pPr>
            <a:endParaRPr lang="es-ES" dirty="0"/>
          </a:p>
          <a:p>
            <a:pPr marL="0" indent="0">
              <a:buNone/>
            </a:pPr>
            <a:endParaRPr lang="es-ES" dirty="0" smtClean="0"/>
          </a:p>
          <a:p>
            <a:pPr>
              <a:buFontTx/>
              <a:buChar char="-"/>
            </a:pPr>
            <a:endParaRPr lang="es-ES" dirty="0" smtClean="0"/>
          </a:p>
        </p:txBody>
      </p:sp>
      <p:pic>
        <p:nvPicPr>
          <p:cNvPr id="10242" name="Picture 2" descr="cambio actitud: El hombre usando tijeras para quitar la palabra no puede leer que puede hacerlo concepto de fe en sí misma, la actitud positiva y la motivación Foto de archiv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206713"/>
            <a:ext cx="3197225" cy="2209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Picture 4" descr="cambio actitud: Conceptual concepto de texto imposible con un hombre al fondo del atardec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5750" y="596987"/>
            <a:ext cx="4286250" cy="3219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90398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670</TotalTime>
  <Words>1023</Words>
  <Application>Microsoft Office PowerPoint</Application>
  <PresentationFormat>Panorámica</PresentationFormat>
  <Paragraphs>156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19</vt:i4>
      </vt:variant>
    </vt:vector>
  </HeadingPairs>
  <TitlesOfParts>
    <vt:vector size="26" baseType="lpstr">
      <vt:lpstr>Arial</vt:lpstr>
      <vt:lpstr>Calibri</vt:lpstr>
      <vt:lpstr>Calibri Light</vt:lpstr>
      <vt:lpstr>Times New Roman</vt:lpstr>
      <vt:lpstr>Wingdings</vt:lpstr>
      <vt:lpstr>Tema de Office</vt:lpstr>
      <vt:lpstr>Thème Office</vt:lpstr>
      <vt:lpstr>Erasmus+, Key Action 2: Strategic partnership  PROJECT NUMBER: 2015-1-FR01-KA203-015261  IO1: Open Online Courses on Social Entrepreneurship Learning Material  Age Management and  Diversity Management</vt:lpstr>
      <vt:lpstr>Presentación de PowerPoint</vt:lpstr>
      <vt:lpstr>AGE MANAGEMENT</vt:lpstr>
      <vt:lpstr>AGE MANAGEMENT</vt:lpstr>
      <vt:lpstr>AGE MANAGEMENT</vt:lpstr>
      <vt:lpstr>AGE MANAGEMENT: Dimensions involved</vt:lpstr>
      <vt:lpstr>AGE MANAGEMENT: Key Areas</vt:lpstr>
      <vt:lpstr>AGE MANAGEMENT: Key Areas</vt:lpstr>
      <vt:lpstr>AGE MANAGEMENT: Key Areas</vt:lpstr>
      <vt:lpstr>AGE MANAGEMENT: Key Areas</vt:lpstr>
      <vt:lpstr>AGE MANAGEMENT: Key Areas</vt:lpstr>
      <vt:lpstr>AGE MANAGEMENT: Conclusions</vt:lpstr>
      <vt:lpstr>DIVERSITY MANAGEMENT</vt:lpstr>
      <vt:lpstr>DIVERSITY MANAGEMENT: AMBITS</vt:lpstr>
      <vt:lpstr>DIVERSITY MANAGEMENT:</vt:lpstr>
      <vt:lpstr>DIVERSITY MANAGEMENT</vt:lpstr>
      <vt:lpstr>DIVERSITY MANAGEMENT</vt:lpstr>
      <vt:lpstr>DIVERSITY MANAGEMENT</vt:lpstr>
      <vt:lpstr>DIVERSITY MANAGEMENT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UAH</dc:creator>
  <cp:lastModifiedBy>UAH</cp:lastModifiedBy>
  <cp:revision>53</cp:revision>
  <dcterms:created xsi:type="dcterms:W3CDTF">2016-10-04T09:18:25Z</dcterms:created>
  <dcterms:modified xsi:type="dcterms:W3CDTF">2017-04-27T08:45:39Z</dcterms:modified>
</cp:coreProperties>
</file>