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2" r:id="rId16"/>
    <p:sldId id="269" r:id="rId17"/>
    <p:sldId id="270"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40" d="100"/>
          <a:sy n="40" d="100"/>
        </p:scale>
        <p:origin x="78"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A8D81-41C4-4018-9FFD-5EF37581FACF}" type="doc">
      <dgm:prSet loTypeId="urn:microsoft.com/office/officeart/2005/8/layout/process1" loCatId="process" qsTypeId="urn:microsoft.com/office/officeart/2005/8/quickstyle/simple1" qsCatId="simple" csTypeId="urn:microsoft.com/office/officeart/2005/8/colors/accent1_2" csCatId="accent1" phldr="1"/>
      <dgm:spPr/>
    </dgm:pt>
    <dgm:pt modelId="{F6B3F8FA-CFF7-4B43-B5AA-7F471ADDBC2C}">
      <dgm:prSet phldrT="[Texto]" custT="1"/>
      <dgm:spPr/>
      <dgm:t>
        <a:bodyPr/>
        <a:lstStyle/>
        <a:p>
          <a:r>
            <a:rPr lang="es-ES" sz="2400" dirty="0" err="1">
              <a:solidFill>
                <a:schemeClr val="tx1"/>
              </a:solidFill>
            </a:rPr>
            <a:t>Scalable</a:t>
          </a:r>
          <a:r>
            <a:rPr lang="es-ES" sz="2400" dirty="0">
              <a:solidFill>
                <a:schemeClr val="tx1"/>
              </a:solidFill>
            </a:rPr>
            <a:t> Startup</a:t>
          </a:r>
        </a:p>
      </dgm:t>
    </dgm:pt>
    <dgm:pt modelId="{E04C4A11-A166-4E80-BDBE-FCFDC1E55D57}" type="parTrans" cxnId="{EB1C9EC1-FF20-428D-964B-6033D561EA63}">
      <dgm:prSet/>
      <dgm:spPr/>
      <dgm:t>
        <a:bodyPr/>
        <a:lstStyle/>
        <a:p>
          <a:endParaRPr lang="es-ES"/>
        </a:p>
      </dgm:t>
    </dgm:pt>
    <dgm:pt modelId="{6D56AC22-933E-407A-AB0C-BEA16407A24C}" type="sibTrans" cxnId="{EB1C9EC1-FF20-428D-964B-6033D561EA63}">
      <dgm:prSet/>
      <dgm:spPr>
        <a:noFill/>
        <a:ln>
          <a:solidFill>
            <a:schemeClr val="accent6"/>
          </a:solidFill>
        </a:ln>
      </dgm:spPr>
      <dgm:t>
        <a:bodyPr/>
        <a:lstStyle/>
        <a:p>
          <a:endParaRPr lang="es-ES"/>
        </a:p>
      </dgm:t>
    </dgm:pt>
    <dgm:pt modelId="{527673D6-59C8-40DF-B74D-9DE8D59F6D34}">
      <dgm:prSet phldrT="[Texto]" custT="1"/>
      <dgm:spPr/>
      <dgm:t>
        <a:bodyPr/>
        <a:lstStyle/>
        <a:p>
          <a:r>
            <a:rPr lang="es-ES" sz="2400" dirty="0" err="1">
              <a:solidFill>
                <a:schemeClr val="tx1"/>
              </a:solidFill>
            </a:rPr>
            <a:t>Transition</a:t>
          </a:r>
          <a:endParaRPr lang="es-ES" sz="2400" dirty="0">
            <a:solidFill>
              <a:schemeClr val="tx1"/>
            </a:solidFill>
          </a:endParaRPr>
        </a:p>
      </dgm:t>
    </dgm:pt>
    <dgm:pt modelId="{101AE44A-6964-4145-93A0-1458132420C5}" type="parTrans" cxnId="{34585316-AA30-4F84-95D6-6485A3EA1C79}">
      <dgm:prSet/>
      <dgm:spPr/>
      <dgm:t>
        <a:bodyPr/>
        <a:lstStyle/>
        <a:p>
          <a:endParaRPr lang="es-ES"/>
        </a:p>
      </dgm:t>
    </dgm:pt>
    <dgm:pt modelId="{08D61890-6E1E-4BEE-8AE2-2267DB0020A3}" type="sibTrans" cxnId="{34585316-AA30-4F84-95D6-6485A3EA1C79}">
      <dgm:prSet/>
      <dgm:spPr>
        <a:noFill/>
        <a:ln>
          <a:solidFill>
            <a:schemeClr val="accent6"/>
          </a:solidFill>
        </a:ln>
      </dgm:spPr>
      <dgm:t>
        <a:bodyPr/>
        <a:lstStyle/>
        <a:p>
          <a:endParaRPr lang="es-ES"/>
        </a:p>
      </dgm:t>
    </dgm:pt>
    <dgm:pt modelId="{25DE9A9F-3D25-4C96-B341-B3A0C09221FC}">
      <dgm:prSet phldrT="[Texto]" custT="1"/>
      <dgm:spPr/>
      <dgm:t>
        <a:bodyPr/>
        <a:lstStyle/>
        <a:p>
          <a:r>
            <a:rPr lang="es-ES" sz="2400" dirty="0">
              <a:solidFill>
                <a:schemeClr val="tx1"/>
              </a:solidFill>
            </a:rPr>
            <a:t>Company</a:t>
          </a:r>
        </a:p>
      </dgm:t>
    </dgm:pt>
    <dgm:pt modelId="{B89625B5-B841-477E-AD4A-AA3D87A1B700}" type="parTrans" cxnId="{E1071D76-9D7D-4DE6-B8DD-BDD200150261}">
      <dgm:prSet/>
      <dgm:spPr/>
      <dgm:t>
        <a:bodyPr/>
        <a:lstStyle/>
        <a:p>
          <a:endParaRPr lang="es-ES"/>
        </a:p>
      </dgm:t>
    </dgm:pt>
    <dgm:pt modelId="{6470490E-E17C-40DC-89B5-9A471CD0CBBF}" type="sibTrans" cxnId="{E1071D76-9D7D-4DE6-B8DD-BDD200150261}">
      <dgm:prSet/>
      <dgm:spPr/>
      <dgm:t>
        <a:bodyPr/>
        <a:lstStyle/>
        <a:p>
          <a:endParaRPr lang="es-ES"/>
        </a:p>
      </dgm:t>
    </dgm:pt>
    <dgm:pt modelId="{8DD503D9-A9FC-4DBC-8C2B-614790DE1B63}" type="pres">
      <dgm:prSet presAssocID="{634A8D81-41C4-4018-9FFD-5EF37581FACF}" presName="Name0" presStyleCnt="0">
        <dgm:presLayoutVars>
          <dgm:dir/>
          <dgm:resizeHandles val="exact"/>
        </dgm:presLayoutVars>
      </dgm:prSet>
      <dgm:spPr/>
    </dgm:pt>
    <dgm:pt modelId="{0EA62A66-F426-4A91-AA33-F6EE5E92AB91}" type="pres">
      <dgm:prSet presAssocID="{F6B3F8FA-CFF7-4B43-B5AA-7F471ADDBC2C}" presName="node" presStyleLbl="node1" presStyleIdx="0" presStyleCnt="3">
        <dgm:presLayoutVars>
          <dgm:bulletEnabled val="1"/>
        </dgm:presLayoutVars>
      </dgm:prSet>
      <dgm:spPr/>
    </dgm:pt>
    <dgm:pt modelId="{E678BFC1-11EF-4B1D-A6EA-D8C8642F1AE4}" type="pres">
      <dgm:prSet presAssocID="{6D56AC22-933E-407A-AB0C-BEA16407A24C}" presName="sibTrans" presStyleLbl="sibTrans2D1" presStyleIdx="0" presStyleCnt="2" custScaleX="183958"/>
      <dgm:spPr>
        <a:prstGeom prst="rightArrow">
          <a:avLst/>
        </a:prstGeom>
      </dgm:spPr>
    </dgm:pt>
    <dgm:pt modelId="{34297F11-B556-485D-80D4-A406EFE3450A}" type="pres">
      <dgm:prSet presAssocID="{6D56AC22-933E-407A-AB0C-BEA16407A24C}" presName="connectorText" presStyleLbl="sibTrans2D1" presStyleIdx="0" presStyleCnt="2"/>
      <dgm:spPr/>
    </dgm:pt>
    <dgm:pt modelId="{5CE002FD-3663-45E6-85E7-66BEF7B9E66B}" type="pres">
      <dgm:prSet presAssocID="{527673D6-59C8-40DF-B74D-9DE8D59F6D34}" presName="node" presStyleLbl="node1" presStyleIdx="1" presStyleCnt="3">
        <dgm:presLayoutVars>
          <dgm:bulletEnabled val="1"/>
        </dgm:presLayoutVars>
      </dgm:prSet>
      <dgm:spPr/>
    </dgm:pt>
    <dgm:pt modelId="{8F5D84A3-0518-4E44-9E96-2004FAA47B67}" type="pres">
      <dgm:prSet presAssocID="{08D61890-6E1E-4BEE-8AE2-2267DB0020A3}" presName="sibTrans" presStyleLbl="sibTrans2D1" presStyleIdx="1" presStyleCnt="2" custScaleX="193657"/>
      <dgm:spPr/>
    </dgm:pt>
    <dgm:pt modelId="{BB3F677B-AB06-4D19-AB87-83F05E6B9978}" type="pres">
      <dgm:prSet presAssocID="{08D61890-6E1E-4BEE-8AE2-2267DB0020A3}" presName="connectorText" presStyleLbl="sibTrans2D1" presStyleIdx="1" presStyleCnt="2"/>
      <dgm:spPr/>
    </dgm:pt>
    <dgm:pt modelId="{F280ACAA-F124-4E9A-AD95-B467E7D0F475}" type="pres">
      <dgm:prSet presAssocID="{25DE9A9F-3D25-4C96-B341-B3A0C09221FC}" presName="node" presStyleLbl="node1" presStyleIdx="2" presStyleCnt="3">
        <dgm:presLayoutVars>
          <dgm:bulletEnabled val="1"/>
        </dgm:presLayoutVars>
      </dgm:prSet>
      <dgm:spPr/>
    </dgm:pt>
  </dgm:ptLst>
  <dgm:cxnLst>
    <dgm:cxn modelId="{3D2CD705-9FFA-414D-9CBE-9F7AAC95FCD9}" type="presOf" srcId="{08D61890-6E1E-4BEE-8AE2-2267DB0020A3}" destId="{BB3F677B-AB06-4D19-AB87-83F05E6B9978}" srcOrd="1" destOrd="0" presId="urn:microsoft.com/office/officeart/2005/8/layout/process1"/>
    <dgm:cxn modelId="{34585316-AA30-4F84-95D6-6485A3EA1C79}" srcId="{634A8D81-41C4-4018-9FFD-5EF37581FACF}" destId="{527673D6-59C8-40DF-B74D-9DE8D59F6D34}" srcOrd="1" destOrd="0" parTransId="{101AE44A-6964-4145-93A0-1458132420C5}" sibTransId="{08D61890-6E1E-4BEE-8AE2-2267DB0020A3}"/>
    <dgm:cxn modelId="{C97CC225-485F-4A51-BE2C-9BB58758FF0D}" type="presOf" srcId="{6D56AC22-933E-407A-AB0C-BEA16407A24C}" destId="{34297F11-B556-485D-80D4-A406EFE3450A}" srcOrd="1" destOrd="0" presId="urn:microsoft.com/office/officeart/2005/8/layout/process1"/>
    <dgm:cxn modelId="{B9608E34-BB21-4059-92A7-EE064052753D}" type="presOf" srcId="{6D56AC22-933E-407A-AB0C-BEA16407A24C}" destId="{E678BFC1-11EF-4B1D-A6EA-D8C8642F1AE4}" srcOrd="0" destOrd="0" presId="urn:microsoft.com/office/officeart/2005/8/layout/process1"/>
    <dgm:cxn modelId="{A28A8F40-BF8E-4751-90EC-C21D7FF47C09}" type="presOf" srcId="{25DE9A9F-3D25-4C96-B341-B3A0C09221FC}" destId="{F280ACAA-F124-4E9A-AD95-B467E7D0F475}" srcOrd="0" destOrd="0" presId="urn:microsoft.com/office/officeart/2005/8/layout/process1"/>
    <dgm:cxn modelId="{E1071D76-9D7D-4DE6-B8DD-BDD200150261}" srcId="{634A8D81-41C4-4018-9FFD-5EF37581FACF}" destId="{25DE9A9F-3D25-4C96-B341-B3A0C09221FC}" srcOrd="2" destOrd="0" parTransId="{B89625B5-B841-477E-AD4A-AA3D87A1B700}" sibTransId="{6470490E-E17C-40DC-89B5-9A471CD0CBBF}"/>
    <dgm:cxn modelId="{671C488A-A888-4748-B863-B02799E0124C}" type="presOf" srcId="{F6B3F8FA-CFF7-4B43-B5AA-7F471ADDBC2C}" destId="{0EA62A66-F426-4A91-AA33-F6EE5E92AB91}" srcOrd="0" destOrd="0" presId="urn:microsoft.com/office/officeart/2005/8/layout/process1"/>
    <dgm:cxn modelId="{C3C03B94-BF3E-4E36-B0F3-684157A81697}" type="presOf" srcId="{08D61890-6E1E-4BEE-8AE2-2267DB0020A3}" destId="{8F5D84A3-0518-4E44-9E96-2004FAA47B67}" srcOrd="0" destOrd="0" presId="urn:microsoft.com/office/officeart/2005/8/layout/process1"/>
    <dgm:cxn modelId="{372ABEB7-D15E-402E-BE2C-C7C7BCC7A150}" type="presOf" srcId="{634A8D81-41C4-4018-9FFD-5EF37581FACF}" destId="{8DD503D9-A9FC-4DBC-8C2B-614790DE1B63}" srcOrd="0" destOrd="0" presId="urn:microsoft.com/office/officeart/2005/8/layout/process1"/>
    <dgm:cxn modelId="{EB1C9EC1-FF20-428D-964B-6033D561EA63}" srcId="{634A8D81-41C4-4018-9FFD-5EF37581FACF}" destId="{F6B3F8FA-CFF7-4B43-B5AA-7F471ADDBC2C}" srcOrd="0" destOrd="0" parTransId="{E04C4A11-A166-4E80-BDBE-FCFDC1E55D57}" sibTransId="{6D56AC22-933E-407A-AB0C-BEA16407A24C}"/>
    <dgm:cxn modelId="{CEF2E1F0-5E98-4F9F-8EDE-E8387BF6E226}" type="presOf" srcId="{527673D6-59C8-40DF-B74D-9DE8D59F6D34}" destId="{5CE002FD-3663-45E6-85E7-66BEF7B9E66B}" srcOrd="0" destOrd="0" presId="urn:microsoft.com/office/officeart/2005/8/layout/process1"/>
    <dgm:cxn modelId="{0232DD1F-8419-4DD5-ACA2-26DBA508CF99}" type="presParOf" srcId="{8DD503D9-A9FC-4DBC-8C2B-614790DE1B63}" destId="{0EA62A66-F426-4A91-AA33-F6EE5E92AB91}" srcOrd="0" destOrd="0" presId="urn:microsoft.com/office/officeart/2005/8/layout/process1"/>
    <dgm:cxn modelId="{F47F4738-DA71-4E9F-8958-DA5A83CD2AE8}" type="presParOf" srcId="{8DD503D9-A9FC-4DBC-8C2B-614790DE1B63}" destId="{E678BFC1-11EF-4B1D-A6EA-D8C8642F1AE4}" srcOrd="1" destOrd="0" presId="urn:microsoft.com/office/officeart/2005/8/layout/process1"/>
    <dgm:cxn modelId="{46F8D7CC-0329-4024-96CE-4224683D6C92}" type="presParOf" srcId="{E678BFC1-11EF-4B1D-A6EA-D8C8642F1AE4}" destId="{34297F11-B556-485D-80D4-A406EFE3450A}" srcOrd="0" destOrd="0" presId="urn:microsoft.com/office/officeart/2005/8/layout/process1"/>
    <dgm:cxn modelId="{AED01584-8FE1-415D-9E5E-B09F741DD042}" type="presParOf" srcId="{8DD503D9-A9FC-4DBC-8C2B-614790DE1B63}" destId="{5CE002FD-3663-45E6-85E7-66BEF7B9E66B}" srcOrd="2" destOrd="0" presId="urn:microsoft.com/office/officeart/2005/8/layout/process1"/>
    <dgm:cxn modelId="{A18A2F49-10A8-4BFB-BC90-547D7BD002A6}" type="presParOf" srcId="{8DD503D9-A9FC-4DBC-8C2B-614790DE1B63}" destId="{8F5D84A3-0518-4E44-9E96-2004FAA47B67}" srcOrd="3" destOrd="0" presId="urn:microsoft.com/office/officeart/2005/8/layout/process1"/>
    <dgm:cxn modelId="{BDEE439B-B6DC-4FF0-8C44-7312F96C7B35}" type="presParOf" srcId="{8F5D84A3-0518-4E44-9E96-2004FAA47B67}" destId="{BB3F677B-AB06-4D19-AB87-83F05E6B9978}" srcOrd="0" destOrd="0" presId="urn:microsoft.com/office/officeart/2005/8/layout/process1"/>
    <dgm:cxn modelId="{161A3D6A-9E38-4AFA-A87B-0BBB57992853}" type="presParOf" srcId="{8DD503D9-A9FC-4DBC-8C2B-614790DE1B63}" destId="{F280ACAA-F124-4E9A-AD95-B467E7D0F47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62A66-F426-4A91-AA33-F6EE5E92AB91}">
      <dsp:nvSpPr>
        <dsp:cNvPr id="0" name=""/>
        <dsp:cNvSpPr/>
      </dsp:nvSpPr>
      <dsp:spPr>
        <a:xfrm>
          <a:off x="7495" y="2086048"/>
          <a:ext cx="2240186" cy="1344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err="1">
              <a:solidFill>
                <a:schemeClr val="tx1"/>
              </a:solidFill>
            </a:rPr>
            <a:t>Scalable</a:t>
          </a:r>
          <a:r>
            <a:rPr lang="es-ES" sz="2400" kern="1200" dirty="0">
              <a:solidFill>
                <a:schemeClr val="tx1"/>
              </a:solidFill>
            </a:rPr>
            <a:t> Startup</a:t>
          </a:r>
        </a:p>
      </dsp:txBody>
      <dsp:txXfrm>
        <a:off x="46863" y="2125416"/>
        <a:ext cx="2161450" cy="1265375"/>
      </dsp:txXfrm>
    </dsp:sp>
    <dsp:sp modelId="{E678BFC1-11EF-4B1D-A6EA-D8C8642F1AE4}">
      <dsp:nvSpPr>
        <dsp:cNvPr id="0" name=""/>
        <dsp:cNvSpPr/>
      </dsp:nvSpPr>
      <dsp:spPr>
        <a:xfrm>
          <a:off x="2272333" y="2480321"/>
          <a:ext cx="873652" cy="555566"/>
        </a:xfrm>
        <a:prstGeom prst="rightArrow">
          <a:avLst/>
        </a:prstGeom>
        <a:noFill/>
        <a:ln>
          <a:solidFill>
            <a:schemeClr val="accent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S" sz="2300" kern="1200"/>
        </a:p>
      </dsp:txBody>
      <dsp:txXfrm>
        <a:off x="2272333" y="2591434"/>
        <a:ext cx="706982" cy="333340"/>
      </dsp:txXfrm>
    </dsp:sp>
    <dsp:sp modelId="{5CE002FD-3663-45E6-85E7-66BEF7B9E66B}">
      <dsp:nvSpPr>
        <dsp:cNvPr id="0" name=""/>
        <dsp:cNvSpPr/>
      </dsp:nvSpPr>
      <dsp:spPr>
        <a:xfrm>
          <a:off x="3143755" y="2086048"/>
          <a:ext cx="2240186" cy="1344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err="1">
              <a:solidFill>
                <a:schemeClr val="tx1"/>
              </a:solidFill>
            </a:rPr>
            <a:t>Transition</a:t>
          </a:r>
          <a:endParaRPr lang="es-ES" sz="2400" kern="1200" dirty="0">
            <a:solidFill>
              <a:schemeClr val="tx1"/>
            </a:solidFill>
          </a:endParaRPr>
        </a:p>
      </dsp:txBody>
      <dsp:txXfrm>
        <a:off x="3183123" y="2125416"/>
        <a:ext cx="2161450" cy="1265375"/>
      </dsp:txXfrm>
    </dsp:sp>
    <dsp:sp modelId="{8F5D84A3-0518-4E44-9E96-2004FAA47B67}">
      <dsp:nvSpPr>
        <dsp:cNvPr id="0" name=""/>
        <dsp:cNvSpPr/>
      </dsp:nvSpPr>
      <dsp:spPr>
        <a:xfrm>
          <a:off x="5385563" y="2480321"/>
          <a:ext cx="919714" cy="555566"/>
        </a:xfrm>
        <a:prstGeom prst="rightArrow">
          <a:avLst>
            <a:gd name="adj1" fmla="val 60000"/>
            <a:gd name="adj2" fmla="val 50000"/>
          </a:avLst>
        </a:prstGeom>
        <a:noFill/>
        <a:ln>
          <a:solidFill>
            <a:schemeClr val="accent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s-ES" sz="2300" kern="1200"/>
        </a:p>
      </dsp:txBody>
      <dsp:txXfrm>
        <a:off x="5385563" y="2591434"/>
        <a:ext cx="753044" cy="333340"/>
      </dsp:txXfrm>
    </dsp:sp>
    <dsp:sp modelId="{F280ACAA-F124-4E9A-AD95-B467E7D0F475}">
      <dsp:nvSpPr>
        <dsp:cNvPr id="0" name=""/>
        <dsp:cNvSpPr/>
      </dsp:nvSpPr>
      <dsp:spPr>
        <a:xfrm>
          <a:off x="6280016" y="2086048"/>
          <a:ext cx="2240186" cy="13441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chemeClr val="tx1"/>
              </a:solidFill>
            </a:rPr>
            <a:t>Company</a:t>
          </a:r>
        </a:p>
      </dsp:txBody>
      <dsp:txXfrm>
        <a:off x="6319384" y="2125416"/>
        <a:ext cx="2161450" cy="12653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ED70C00D-DDC5-4149-B8AE-ECCA5AD67A99}" type="datetimeFigureOut">
              <a:rPr lang="es-ES" smtClean="0"/>
              <a:t>26/04/2017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560B30E-6040-4785-BD8C-221536182AD2}" type="slidenum">
              <a:rPr lang="es-ES" smtClean="0"/>
              <a:t>‹Nº›</a:t>
            </a:fld>
            <a:endParaRPr lang="es-ES"/>
          </a:p>
        </p:txBody>
      </p:sp>
    </p:spTree>
    <p:extLst>
      <p:ext uri="{BB962C8B-B14F-4D97-AF65-F5344CB8AC3E}">
        <p14:creationId xmlns:p14="http://schemas.microsoft.com/office/powerpoint/2010/main" val="373083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D70C00D-DDC5-4149-B8AE-ECCA5AD67A99}" type="datetimeFigureOut">
              <a:rPr lang="es-ES" smtClean="0"/>
              <a:t>26/04/2017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560B30E-6040-4785-BD8C-221536182AD2}" type="slidenum">
              <a:rPr lang="es-ES" smtClean="0"/>
              <a:t>‹Nº›</a:t>
            </a:fld>
            <a:endParaRPr lang="es-ES"/>
          </a:p>
        </p:txBody>
      </p:sp>
    </p:spTree>
    <p:extLst>
      <p:ext uri="{BB962C8B-B14F-4D97-AF65-F5344CB8AC3E}">
        <p14:creationId xmlns:p14="http://schemas.microsoft.com/office/powerpoint/2010/main" val="326277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D70C00D-DDC5-4149-B8AE-ECCA5AD67A99}" type="datetimeFigureOut">
              <a:rPr lang="es-ES" smtClean="0"/>
              <a:t>26/04/2017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560B30E-6040-4785-BD8C-221536182AD2}" type="slidenum">
              <a:rPr lang="es-ES" smtClean="0"/>
              <a:t>‹Nº›</a:t>
            </a:fld>
            <a:endParaRPr lang="es-ES"/>
          </a:p>
        </p:txBody>
      </p:sp>
    </p:spTree>
    <p:extLst>
      <p:ext uri="{BB962C8B-B14F-4D97-AF65-F5344CB8AC3E}">
        <p14:creationId xmlns:p14="http://schemas.microsoft.com/office/powerpoint/2010/main" val="247106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ED70C00D-DDC5-4149-B8AE-ECCA5AD67A99}" type="datetimeFigureOut">
              <a:rPr lang="es-ES" smtClean="0"/>
              <a:t>26/04/2017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560B30E-6040-4785-BD8C-221536182AD2}" type="slidenum">
              <a:rPr lang="es-ES" smtClean="0"/>
              <a:t>‹Nº›</a:t>
            </a:fld>
            <a:endParaRPr lang="es-ES"/>
          </a:p>
        </p:txBody>
      </p:sp>
    </p:spTree>
    <p:extLst>
      <p:ext uri="{BB962C8B-B14F-4D97-AF65-F5344CB8AC3E}">
        <p14:creationId xmlns:p14="http://schemas.microsoft.com/office/powerpoint/2010/main" val="322993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D70C00D-DDC5-4149-B8AE-ECCA5AD67A99}" type="datetimeFigureOut">
              <a:rPr lang="es-ES" smtClean="0"/>
              <a:t>26/04/2017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560B30E-6040-4785-BD8C-221536182AD2}" type="slidenum">
              <a:rPr lang="es-ES" smtClean="0"/>
              <a:t>‹Nº›</a:t>
            </a:fld>
            <a:endParaRPr lang="es-ES"/>
          </a:p>
        </p:txBody>
      </p:sp>
    </p:spTree>
    <p:extLst>
      <p:ext uri="{BB962C8B-B14F-4D97-AF65-F5344CB8AC3E}">
        <p14:creationId xmlns:p14="http://schemas.microsoft.com/office/powerpoint/2010/main" val="123019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ED70C00D-DDC5-4149-B8AE-ECCA5AD67A99}" type="datetimeFigureOut">
              <a:rPr lang="es-ES" smtClean="0"/>
              <a:t>26/04/2017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560B30E-6040-4785-BD8C-221536182AD2}" type="slidenum">
              <a:rPr lang="es-ES" smtClean="0"/>
              <a:t>‹Nº›</a:t>
            </a:fld>
            <a:endParaRPr lang="es-ES"/>
          </a:p>
        </p:txBody>
      </p:sp>
    </p:spTree>
    <p:extLst>
      <p:ext uri="{BB962C8B-B14F-4D97-AF65-F5344CB8AC3E}">
        <p14:creationId xmlns:p14="http://schemas.microsoft.com/office/powerpoint/2010/main" val="326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ED70C00D-DDC5-4149-B8AE-ECCA5AD67A99}" type="datetimeFigureOut">
              <a:rPr lang="es-ES" smtClean="0"/>
              <a:t>26/04/2017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5560B30E-6040-4785-BD8C-221536182AD2}" type="slidenum">
              <a:rPr lang="es-ES" smtClean="0"/>
              <a:t>‹Nº›</a:t>
            </a:fld>
            <a:endParaRPr lang="es-ES"/>
          </a:p>
        </p:txBody>
      </p:sp>
    </p:spTree>
    <p:extLst>
      <p:ext uri="{BB962C8B-B14F-4D97-AF65-F5344CB8AC3E}">
        <p14:creationId xmlns:p14="http://schemas.microsoft.com/office/powerpoint/2010/main" val="318399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ED70C00D-DDC5-4149-B8AE-ECCA5AD67A99}" type="datetimeFigureOut">
              <a:rPr lang="es-ES" smtClean="0"/>
              <a:t>26/04/2017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5560B30E-6040-4785-BD8C-221536182AD2}" type="slidenum">
              <a:rPr lang="es-ES" smtClean="0"/>
              <a:t>‹Nº›</a:t>
            </a:fld>
            <a:endParaRPr lang="es-ES"/>
          </a:p>
        </p:txBody>
      </p:sp>
    </p:spTree>
    <p:extLst>
      <p:ext uri="{BB962C8B-B14F-4D97-AF65-F5344CB8AC3E}">
        <p14:creationId xmlns:p14="http://schemas.microsoft.com/office/powerpoint/2010/main" val="119805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D70C00D-DDC5-4149-B8AE-ECCA5AD67A99}" type="datetimeFigureOut">
              <a:rPr lang="es-ES" smtClean="0"/>
              <a:t>26/04/2017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560B30E-6040-4785-BD8C-221536182AD2}" type="slidenum">
              <a:rPr lang="es-ES" smtClean="0"/>
              <a:t>‹Nº›</a:t>
            </a:fld>
            <a:endParaRPr lang="es-ES"/>
          </a:p>
        </p:txBody>
      </p:sp>
    </p:spTree>
    <p:extLst>
      <p:ext uri="{BB962C8B-B14F-4D97-AF65-F5344CB8AC3E}">
        <p14:creationId xmlns:p14="http://schemas.microsoft.com/office/powerpoint/2010/main" val="121191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D70C00D-DDC5-4149-B8AE-ECCA5AD67A99}" type="datetimeFigureOut">
              <a:rPr lang="es-ES" smtClean="0"/>
              <a:t>26/04/2017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560B30E-6040-4785-BD8C-221536182AD2}" type="slidenum">
              <a:rPr lang="es-ES" smtClean="0"/>
              <a:t>‹Nº›</a:t>
            </a:fld>
            <a:endParaRPr lang="es-ES"/>
          </a:p>
        </p:txBody>
      </p:sp>
    </p:spTree>
    <p:extLst>
      <p:ext uri="{BB962C8B-B14F-4D97-AF65-F5344CB8AC3E}">
        <p14:creationId xmlns:p14="http://schemas.microsoft.com/office/powerpoint/2010/main" val="344653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D70C00D-DDC5-4149-B8AE-ECCA5AD67A99}" type="datetimeFigureOut">
              <a:rPr lang="es-ES" smtClean="0"/>
              <a:t>26/04/2017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560B30E-6040-4785-BD8C-221536182AD2}" type="slidenum">
              <a:rPr lang="es-ES" smtClean="0"/>
              <a:t>‹Nº›</a:t>
            </a:fld>
            <a:endParaRPr lang="es-ES"/>
          </a:p>
        </p:txBody>
      </p:sp>
    </p:spTree>
    <p:extLst>
      <p:ext uri="{BB962C8B-B14F-4D97-AF65-F5344CB8AC3E}">
        <p14:creationId xmlns:p14="http://schemas.microsoft.com/office/powerpoint/2010/main" val="3648136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70C00D-DDC5-4149-B8AE-ECCA5AD67A99}" type="datetimeFigureOut">
              <a:rPr lang="es-ES" smtClean="0"/>
              <a:t>26/04/2017</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0B30E-6040-4785-BD8C-221536182AD2}" type="slidenum">
              <a:rPr lang="es-ES" smtClean="0"/>
              <a:t>‹Nº›</a:t>
            </a:fld>
            <a:endParaRPr lang="es-ES"/>
          </a:p>
        </p:txBody>
      </p:sp>
    </p:spTree>
    <p:extLst>
      <p:ext uri="{BB962C8B-B14F-4D97-AF65-F5344CB8AC3E}">
        <p14:creationId xmlns:p14="http://schemas.microsoft.com/office/powerpoint/2010/main" val="2023628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www.eurekanetwork.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1478" y="404664"/>
            <a:ext cx="9452645" cy="2061882"/>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a:spLocks noGrp="1"/>
          </p:cNvSpPr>
          <p:nvPr>
            <p:ph type="ctrTitle"/>
          </p:nvPr>
        </p:nvSpPr>
        <p:spPr>
          <a:xfrm>
            <a:off x="537180" y="2996952"/>
            <a:ext cx="11161240" cy="3240360"/>
          </a:xfrm>
        </p:spPr>
        <p:txBody>
          <a:bodyPr>
            <a:normAutofit/>
          </a:bodyPr>
          <a:lstStyle/>
          <a:p>
            <a:pPr>
              <a:lnSpc>
                <a:spcPct val="120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800" b="1" dirty="0">
                <a:solidFill>
                  <a:schemeClr val="tx1"/>
                </a:solidFill>
              </a:rPr>
              <a:t>Erasmus+, Key Action 2: Strategic partnership </a:t>
            </a:r>
            <a:br>
              <a:rPr lang="en-GB" sz="2800" b="1" dirty="0">
                <a:solidFill>
                  <a:schemeClr val="tx1"/>
                </a:solidFill>
              </a:rPr>
            </a:br>
            <a:r>
              <a:rPr lang="en-GB" sz="2800" b="1" dirty="0">
                <a:solidFill>
                  <a:schemeClr val="tx1"/>
                </a:solidFill>
              </a:rPr>
              <a:t>PROJECT NUMBER: 2015-1-FR01-KA203-015261</a:t>
            </a:r>
            <a:br>
              <a:rPr lang="en-GB" sz="2800" b="1" dirty="0">
                <a:solidFill>
                  <a:schemeClr val="tx1"/>
                </a:solidFill>
              </a:rPr>
            </a:br>
            <a:br>
              <a:rPr lang="en-GB" sz="2800" b="1" dirty="0">
                <a:solidFill>
                  <a:schemeClr val="tx1"/>
                </a:solidFill>
              </a:rPr>
            </a:br>
            <a:r>
              <a:rPr lang="en-GB" sz="2800" b="1" dirty="0">
                <a:solidFill>
                  <a:schemeClr val="tx1"/>
                </a:solidFill>
              </a:rPr>
              <a:t>IO1: Open Online Courses on Social Entrepreneurship</a:t>
            </a:r>
            <a:br>
              <a:rPr lang="en-GB" sz="2800" dirty="0">
                <a:solidFill>
                  <a:schemeClr val="tx1"/>
                </a:solidFill>
              </a:rPr>
            </a:br>
            <a:r>
              <a:rPr lang="en-GB" sz="2800" dirty="0">
                <a:solidFill>
                  <a:schemeClr val="tx1"/>
                </a:solidFill>
              </a:rPr>
              <a:t>Learning Material </a:t>
            </a:r>
            <a:br>
              <a:rPr lang="en-GB" sz="2800" dirty="0">
                <a:solidFill>
                  <a:schemeClr val="tx1"/>
                </a:solidFill>
              </a:rPr>
            </a:br>
            <a:r>
              <a:rPr lang="en-US" sz="2700" b="1" dirty="0">
                <a:solidFill>
                  <a:srgbClr val="333333"/>
                </a:solidFill>
                <a:latin typeface="Times New Roman"/>
                <a:ea typeface="Times New Roman"/>
                <a:cs typeface="Times New Roman"/>
              </a:rPr>
              <a:t>Co-production, co-creation and cooperation</a:t>
            </a:r>
            <a:endParaRPr lang="en-US" sz="2700" b="1" dirty="0">
              <a:ea typeface="Times New Roman"/>
              <a:cs typeface="Times New Roman"/>
            </a:endParaRPr>
          </a:p>
        </p:txBody>
      </p:sp>
    </p:spTree>
    <p:extLst>
      <p:ext uri="{BB962C8B-B14F-4D97-AF65-F5344CB8AC3E}">
        <p14:creationId xmlns:p14="http://schemas.microsoft.com/office/powerpoint/2010/main" val="1329294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7772" y="1136880"/>
            <a:ext cx="10439308" cy="4401205"/>
          </a:xfrm>
          <a:prstGeom prst="rect">
            <a:avLst/>
          </a:prstGeom>
        </p:spPr>
        <p:txBody>
          <a:bodyPr wrap="square">
            <a:spAutoFit/>
          </a:bodyPr>
          <a:lstStyle/>
          <a:p>
            <a:pPr marL="342900" lvl="0" indent="-342900">
              <a:buFont typeface="+mj-lt"/>
              <a:buAutoNum type="alphaLcParenR"/>
            </a:pPr>
            <a:r>
              <a:rPr lang="es-ES" sz="2800" dirty="0"/>
              <a:t>Non-</a:t>
            </a:r>
            <a:r>
              <a:rPr lang="es-ES" sz="2800" dirty="0" err="1"/>
              <a:t>profit</a:t>
            </a:r>
            <a:r>
              <a:rPr lang="es-ES" sz="2800" dirty="0"/>
              <a:t> </a:t>
            </a:r>
            <a:r>
              <a:rPr lang="es-ES" sz="2800" dirty="0" err="1"/>
              <a:t>entrepreneurship</a:t>
            </a:r>
            <a:r>
              <a:rPr lang="es-ES" sz="2800" dirty="0"/>
              <a:t>. Ex.: ONG</a:t>
            </a:r>
          </a:p>
          <a:p>
            <a:pPr marL="342900" lvl="0" indent="-342900">
              <a:buFont typeface="+mj-lt"/>
              <a:buAutoNum type="alphaLcParenR"/>
            </a:pPr>
            <a:endParaRPr lang="es-ES" sz="2800" dirty="0"/>
          </a:p>
          <a:p>
            <a:pPr marL="342900" lvl="0" indent="-342900">
              <a:buFont typeface="+mj-lt"/>
              <a:buAutoNum type="alphaLcParenR"/>
            </a:pPr>
            <a:r>
              <a:rPr lang="en-US" sz="2800" dirty="0"/>
              <a:t>Cluster or place where several entrepreneurs stay to stablish human relationships that make them achieve, through their circle of </a:t>
            </a:r>
            <a:r>
              <a:rPr lang="en-US" sz="2800" dirty="0" err="1"/>
              <a:t>incluence</a:t>
            </a:r>
            <a:r>
              <a:rPr lang="en-US" sz="2800" dirty="0"/>
              <a:t>, better results.</a:t>
            </a:r>
          </a:p>
          <a:p>
            <a:pPr marL="342900" lvl="0" indent="-342900">
              <a:buFont typeface="+mj-lt"/>
              <a:buAutoNum type="alphaLcParenR"/>
            </a:pPr>
            <a:endParaRPr lang="es-ES" sz="2800" dirty="0"/>
          </a:p>
          <a:p>
            <a:pPr marL="342900" lvl="0" indent="-342900">
              <a:buFont typeface="+mj-lt"/>
              <a:buAutoNum type="alphaLcParenR"/>
            </a:pPr>
            <a:r>
              <a:rPr lang="en-US" sz="2800" dirty="0"/>
              <a:t>Entrepreneurship developed to solve a need of society.</a:t>
            </a:r>
          </a:p>
          <a:p>
            <a:pPr marL="342900" lvl="0" indent="-342900">
              <a:buFont typeface="+mj-lt"/>
              <a:buAutoNum type="alphaLcParenR"/>
            </a:pPr>
            <a:endParaRPr lang="es-ES" sz="2800" dirty="0"/>
          </a:p>
          <a:p>
            <a:pPr marL="342900" lvl="0" indent="-342900">
              <a:buFont typeface="+mj-lt"/>
              <a:buAutoNum type="alphaLcParenR"/>
            </a:pPr>
            <a:r>
              <a:rPr lang="en-US" sz="2800" dirty="0"/>
              <a:t>Entrepreneurship, that as a side effect, creates social benefits in society</a:t>
            </a:r>
            <a:endParaRPr lang="es-ES" sz="2800" dirty="0"/>
          </a:p>
        </p:txBody>
      </p:sp>
      <p:sp>
        <p:nvSpPr>
          <p:cNvPr id="3" name="CuadroTexto 2"/>
          <p:cNvSpPr txBox="1"/>
          <p:nvPr/>
        </p:nvSpPr>
        <p:spPr>
          <a:xfrm>
            <a:off x="0" y="0"/>
            <a:ext cx="12192000" cy="646331"/>
          </a:xfrm>
          <a:prstGeom prst="rect">
            <a:avLst/>
          </a:prstGeom>
          <a:noFill/>
        </p:spPr>
        <p:txBody>
          <a:bodyPr wrap="square" rtlCol="0">
            <a:spAutoFit/>
          </a:bodyPr>
          <a:lstStyle/>
          <a:p>
            <a:r>
              <a:rPr lang="es-ES" sz="3600" dirty="0"/>
              <a:t>2.2. </a:t>
            </a:r>
            <a:r>
              <a:rPr lang="es-ES" sz="3600" dirty="0" err="1"/>
              <a:t>Concepts</a:t>
            </a:r>
            <a:r>
              <a:rPr lang="es-ES" sz="3600" dirty="0"/>
              <a:t> of </a:t>
            </a:r>
            <a:r>
              <a:rPr lang="es-ES" sz="3600" dirty="0">
                <a:solidFill>
                  <a:srgbClr val="C00000"/>
                </a:solidFill>
              </a:rPr>
              <a:t>SOCIAL ENTREP.</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spTree>
    <p:extLst>
      <p:ext uri="{BB962C8B-B14F-4D97-AF65-F5344CB8AC3E}">
        <p14:creationId xmlns:p14="http://schemas.microsoft.com/office/powerpoint/2010/main" val="3439714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 y="0"/>
            <a:ext cx="12536905" cy="830997"/>
          </a:xfrm>
          <a:prstGeom prst="rect">
            <a:avLst/>
          </a:prstGeom>
          <a:noFill/>
        </p:spPr>
        <p:txBody>
          <a:bodyPr wrap="square" rtlCol="0">
            <a:spAutoFit/>
          </a:bodyPr>
          <a:lstStyle/>
          <a:p>
            <a:r>
              <a:rPr lang="es-ES" sz="4800" dirty="0"/>
              <a:t>3.   </a:t>
            </a:r>
            <a:r>
              <a:rPr lang="es-ES" sz="4800" dirty="0">
                <a:solidFill>
                  <a:srgbClr val="C00000"/>
                </a:solidFill>
              </a:rPr>
              <a:t>COMMUNITIES </a:t>
            </a:r>
            <a:r>
              <a:rPr lang="es-ES" sz="4800" dirty="0"/>
              <a:t>&amp;</a:t>
            </a:r>
            <a:r>
              <a:rPr lang="es-ES" sz="4800" dirty="0">
                <a:solidFill>
                  <a:srgbClr val="C00000"/>
                </a:solidFill>
              </a:rPr>
              <a:t> NETWORKING</a:t>
            </a:r>
          </a:p>
        </p:txBody>
      </p:sp>
      <p:sp>
        <p:nvSpPr>
          <p:cNvPr id="3" name="Rectángulo 2"/>
          <p:cNvSpPr/>
          <p:nvPr/>
        </p:nvSpPr>
        <p:spPr>
          <a:xfrm>
            <a:off x="164153" y="830997"/>
            <a:ext cx="11304057" cy="2397451"/>
          </a:xfrm>
          <a:prstGeom prst="rect">
            <a:avLst/>
          </a:prstGeom>
        </p:spPr>
        <p:txBody>
          <a:bodyPr wrap="square">
            <a:spAutoFit/>
          </a:bodyPr>
          <a:lstStyle/>
          <a:p>
            <a:pPr marL="342900" lvl="0" indent="-342900" algn="just">
              <a:lnSpc>
                <a:spcPct val="107000"/>
              </a:lnSpc>
              <a:spcAft>
                <a:spcPts val="0"/>
              </a:spcAft>
              <a:buFont typeface="Calibri" panose="020F0502020204030204" pitchFamily="34" charset="0"/>
              <a:buChar char="-"/>
            </a:pPr>
            <a:r>
              <a:rPr lang="en-US" sz="2800" b="1" dirty="0" err="1">
                <a:latin typeface="Calibri" panose="020F0502020204030204" pitchFamily="34" charset="0"/>
                <a:ea typeface="Calibri" panose="020F0502020204030204" pitchFamily="34" charset="0"/>
                <a:cs typeface="Times New Roman" panose="02020603050405020304" pitchFamily="18" charset="0"/>
              </a:rPr>
              <a:t>Coopetitiveness</a:t>
            </a:r>
            <a:r>
              <a:rPr lang="en-US" sz="2800" dirty="0">
                <a:latin typeface="Calibri" panose="020F0502020204030204" pitchFamily="34" charset="0"/>
                <a:ea typeface="Calibri" panose="020F0502020204030204" pitchFamily="34" charset="0"/>
                <a:cs typeface="Times New Roman" panose="02020603050405020304" pitchFamily="18" charset="0"/>
              </a:rPr>
              <a:t>: it is the opportunistic collaboration between different economic actors who are also competitors. The term coopetition is a mixture or a merger between two words, competition and cooperation; it is a word fusion, or a generated neologism which is generated joining the start of a word to the other word.</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910" y="3228448"/>
            <a:ext cx="5710434" cy="3629552"/>
          </a:xfrm>
          <a:prstGeom prst="rect">
            <a:avLst/>
          </a:prstGeom>
        </p:spPr>
      </p:pic>
      <p:sp>
        <p:nvSpPr>
          <p:cNvPr id="8" name="Cuadro de texto 198"/>
          <p:cNvSpPr txBox="1">
            <a:spLocks noChangeArrowheads="1"/>
          </p:cNvSpPr>
          <p:nvPr/>
        </p:nvSpPr>
        <p:spPr bwMode="auto">
          <a:xfrm>
            <a:off x="7334974" y="6244078"/>
            <a:ext cx="2787650" cy="737235"/>
          </a:xfrm>
          <a:prstGeom prst="rect">
            <a:avLst/>
          </a:prstGeom>
          <a:noFill/>
          <a:ln w="9525">
            <a:noFill/>
            <a:miter lim="800000"/>
            <a:headEnd/>
            <a:tailEnd/>
          </a:ln>
        </p:spPr>
        <p:txBody>
          <a:bodyPr rot="0" vert="horz" wrap="square" lIns="91440" tIns="45720" rIns="91440" bIns="45720" anchor="t" anchorCtr="0">
            <a:spAutoFit/>
          </a:bodyPr>
          <a:lstStyle/>
          <a:p>
            <a:pPr algn="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Figure 11: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Coopetitors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Creative Commons Image.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072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1748710" y="1853414"/>
            <a:ext cx="7654195" cy="5284311"/>
          </a:xfrm>
          <a:prstGeom prst="rect">
            <a:avLst/>
          </a:prstGeom>
        </p:spPr>
      </p:pic>
      <p:sp>
        <p:nvSpPr>
          <p:cNvPr id="3" name="Rectángulo 2"/>
          <p:cNvSpPr/>
          <p:nvPr/>
        </p:nvSpPr>
        <p:spPr>
          <a:xfrm>
            <a:off x="0" y="349610"/>
            <a:ext cx="12041875" cy="2397451"/>
          </a:xfrm>
          <a:prstGeom prst="rect">
            <a:avLst/>
          </a:prstGeom>
        </p:spPr>
        <p:txBody>
          <a:bodyPr wrap="square">
            <a:spAutoFit/>
          </a:bodyPr>
          <a:lstStyle/>
          <a:p>
            <a:pPr algn="just">
              <a:lnSpc>
                <a:spcPct val="107000"/>
              </a:lnSpc>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	Someone might think: this is impossible, It cannot do it, the crisis, the lack of jobs, I have not this resource, etc. If someone is not a victim, and he takes a control of his own situation, he will begin to move his influence circle. I have not this resource, but I know who has it. I call him, we achieve convergence points to stablish a negotiation, I help you and you help me.</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sp>
        <p:nvSpPr>
          <p:cNvPr id="5" name="Cuadro de texto 199"/>
          <p:cNvSpPr txBox="1">
            <a:spLocks noChangeArrowheads="1"/>
          </p:cNvSpPr>
          <p:nvPr/>
        </p:nvSpPr>
        <p:spPr bwMode="auto">
          <a:xfrm>
            <a:off x="7397249" y="6216340"/>
            <a:ext cx="2787650" cy="921385"/>
          </a:xfrm>
          <a:prstGeom prst="rect">
            <a:avLst/>
          </a:prstGeom>
          <a:noFill/>
          <a:ln w="9525">
            <a:noFill/>
            <a:miter lim="800000"/>
            <a:headEnd/>
            <a:tailEnd/>
          </a:ln>
        </p:spPr>
        <p:txBody>
          <a:bodyPr rot="0" vert="horz" wrap="square" lIns="91440" tIns="45720" rIns="91440" bIns="45720" anchor="t" anchorCtr="0">
            <a:spAutoFit/>
          </a:bodyPr>
          <a:lstStyle/>
          <a:p>
            <a:pPr algn="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Figure 12: Influence circle.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Adaptation of Stephen Covey.</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Own Source.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2352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786887"/>
            <a:ext cx="11935326" cy="3056093"/>
          </a:xfrm>
          <a:prstGeom prst="rect">
            <a:avLst/>
          </a:prstGeom>
        </p:spPr>
        <p:txBody>
          <a:bodyPr wrap="square">
            <a:spAutoFit/>
          </a:bodyPr>
          <a:lstStyle/>
          <a:p>
            <a:pPr algn="just">
              <a:lnSpc>
                <a:spcPct val="107000"/>
              </a:lnSpc>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	Platform like: </a:t>
            </a:r>
            <a:r>
              <a:rPr lang="en-US" sz="2800" dirty="0"/>
              <a:t>industrial districts, associations, conferences, science and technology parks, incubators, business accelerators, </a:t>
            </a:r>
            <a:r>
              <a:rPr lang="en-US" sz="2800" dirty="0" err="1"/>
              <a:t>coworking</a:t>
            </a:r>
            <a:r>
              <a:rPr lang="en-US" sz="2800" dirty="0"/>
              <a:t> spaces.</a:t>
            </a:r>
            <a:r>
              <a:rPr lang="en-US" sz="2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BASED ON:</a:t>
            </a:r>
          </a:p>
          <a:p>
            <a:pPr marL="723900" indent="-368300" algn="just">
              <a:lnSpc>
                <a:spcPct val="107000"/>
              </a:lnSpc>
              <a:spcAft>
                <a:spcPts val="0"/>
              </a:spcAft>
              <a:buAutoNum type="alphaUcPeriod"/>
            </a:pPr>
            <a:r>
              <a:rPr lang="en-US" sz="2400" b="1" dirty="0">
                <a:latin typeface="Calibri" panose="020F0502020204030204" pitchFamily="34" charset="0"/>
                <a:ea typeface="Calibri" panose="020F0502020204030204" pitchFamily="34" charset="0"/>
                <a:cs typeface="Times New Roman" panose="02020603050405020304" pitchFamily="18" charset="0"/>
              </a:rPr>
              <a:t>Trust </a:t>
            </a:r>
            <a:r>
              <a:rPr lang="en-US" sz="2400" b="1" dirty="0" err="1">
                <a:latin typeface="Calibri" panose="020F0502020204030204" pitchFamily="34" charset="0"/>
                <a:ea typeface="Calibri" panose="020F0502020204030204" pitchFamily="34" charset="0"/>
                <a:cs typeface="Times New Roman" panose="02020603050405020304" pitchFamily="18" charset="0"/>
              </a:rPr>
              <a:t>relationschip</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723900" indent="-368300" algn="just">
              <a:lnSpc>
                <a:spcPct val="107000"/>
              </a:lnSpc>
              <a:spcAft>
                <a:spcPts val="0"/>
              </a:spcAft>
              <a:buAutoNum type="alphaUcPeriod"/>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These spaces make easy to access to several services and supports</a:t>
            </a:r>
          </a:p>
          <a:p>
            <a:pPr marL="723900" indent="-368300" algn="just">
              <a:lnSpc>
                <a:spcPct val="107000"/>
              </a:lnSpc>
              <a:spcAft>
                <a:spcPts val="0"/>
              </a:spcAft>
              <a:buAutoNum type="alphaUcPeriod"/>
            </a:pPr>
            <a:r>
              <a:rPr lang="en-US" sz="2400" b="1" dirty="0">
                <a:latin typeface="Calibri" panose="020F0502020204030204" pitchFamily="34" charset="0"/>
                <a:ea typeface="Calibri" panose="020F0502020204030204" pitchFamily="34" charset="0"/>
                <a:cs typeface="Times New Roman" panose="02020603050405020304" pitchFamily="18" charset="0"/>
              </a:rPr>
              <a:t>Powerful channels of communication to transmit the sector needs</a:t>
            </a:r>
          </a:p>
          <a:p>
            <a:pPr marL="723900" indent="-368300" algn="just">
              <a:lnSpc>
                <a:spcPct val="107000"/>
              </a:lnSpc>
              <a:spcAft>
                <a:spcPts val="0"/>
              </a:spcAft>
              <a:buAutoNum type="alphaUcPeriod"/>
            </a:pPr>
            <a:r>
              <a:rPr lang="es-ES" sz="2400" b="1" dirty="0" err="1">
                <a:latin typeface="Calibri" panose="020F0502020204030204" pitchFamily="34" charset="0"/>
                <a:ea typeface="Calibri" panose="020F0502020204030204" pitchFamily="34" charset="0"/>
                <a:cs typeface="Times New Roman" panose="02020603050405020304" pitchFamily="18" charset="0"/>
              </a:rPr>
              <a:t>Several</a:t>
            </a:r>
            <a:r>
              <a:rPr lang="es-ES" sz="2400" b="1" dirty="0">
                <a:latin typeface="Calibri" panose="020F0502020204030204" pitchFamily="34" charset="0"/>
                <a:ea typeface="Calibri" panose="020F0502020204030204" pitchFamily="34" charset="0"/>
                <a:cs typeface="Times New Roman" panose="02020603050405020304" pitchFamily="18" charset="0"/>
              </a:rPr>
              <a:t> </a:t>
            </a:r>
            <a:r>
              <a:rPr lang="es-ES" sz="2400" b="1" dirty="0" err="1">
                <a:latin typeface="Calibri" panose="020F0502020204030204" pitchFamily="34" charset="0"/>
                <a:ea typeface="Calibri" panose="020F0502020204030204" pitchFamily="34" charset="0"/>
                <a:cs typeface="Times New Roman" panose="02020603050405020304" pitchFamily="18" charset="0"/>
              </a:rPr>
              <a:t>proffesionals</a:t>
            </a:r>
            <a:r>
              <a:rPr lang="es-ES" sz="2400" b="1" dirty="0">
                <a:latin typeface="Calibri" panose="020F0502020204030204" pitchFamily="34" charset="0"/>
                <a:ea typeface="Calibri" panose="020F0502020204030204" pitchFamily="34" charset="0"/>
                <a:cs typeface="Times New Roman" panose="02020603050405020304" pitchFamily="18" charset="0"/>
              </a:rPr>
              <a:t> and </a:t>
            </a:r>
            <a:r>
              <a:rPr lang="es-ES" sz="2400" b="1" dirty="0" err="1">
                <a:latin typeface="Calibri" panose="020F0502020204030204" pitchFamily="34" charset="0"/>
                <a:ea typeface="Calibri" panose="020F0502020204030204" pitchFamily="34" charset="0"/>
                <a:cs typeface="Times New Roman" panose="02020603050405020304" pitchFamily="18" charset="0"/>
              </a:rPr>
              <a:t>sectors</a:t>
            </a:r>
            <a:r>
              <a:rPr lang="es-ES" sz="2400" b="1" dirty="0">
                <a:latin typeface="Calibri" panose="020F0502020204030204" pitchFamily="34" charset="0"/>
                <a:ea typeface="Calibri" panose="020F0502020204030204" pitchFamily="34" charset="0"/>
                <a:cs typeface="Times New Roman" panose="02020603050405020304" pitchFamily="18" charset="0"/>
              </a:rPr>
              <a:t> on the </a:t>
            </a:r>
            <a:r>
              <a:rPr lang="es-ES" sz="2400" b="1" dirty="0" err="1">
                <a:latin typeface="Calibri" panose="020F0502020204030204" pitchFamily="34" charset="0"/>
                <a:ea typeface="Calibri" panose="020F0502020204030204" pitchFamily="34" charset="0"/>
                <a:cs typeface="Times New Roman" panose="02020603050405020304" pitchFamily="18" charset="0"/>
              </a:rPr>
              <a:t>same</a:t>
            </a:r>
            <a:r>
              <a:rPr lang="es-ES" sz="2400" b="1" dirty="0">
                <a:latin typeface="Calibri" panose="020F0502020204030204" pitchFamily="34" charset="0"/>
                <a:ea typeface="Calibri" panose="020F0502020204030204" pitchFamily="34" charset="0"/>
                <a:cs typeface="Times New Roman" panose="02020603050405020304" pitchFamily="18" charset="0"/>
              </a:rPr>
              <a:t> place.</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C:\Users\Jesús personal\Desktop\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9168" y="3859590"/>
            <a:ext cx="5466288" cy="2998410"/>
          </a:xfrm>
          <a:prstGeom prst="rect">
            <a:avLst/>
          </a:prstGeom>
          <a:noFill/>
          <a:ln>
            <a:noFill/>
          </a:ln>
        </p:spPr>
      </p:pic>
      <p:sp>
        <p:nvSpPr>
          <p:cNvPr id="5" name="CuadroTexto 4"/>
          <p:cNvSpPr txBox="1"/>
          <p:nvPr/>
        </p:nvSpPr>
        <p:spPr>
          <a:xfrm>
            <a:off x="254081" y="4351509"/>
            <a:ext cx="4394579" cy="2308324"/>
          </a:xfrm>
          <a:prstGeom prst="rect">
            <a:avLst/>
          </a:prstGeom>
          <a:noFill/>
        </p:spPr>
        <p:txBody>
          <a:bodyPr wrap="square" rtlCol="0">
            <a:spAutoFit/>
          </a:bodyPr>
          <a:lstStyle/>
          <a:p>
            <a:pPr algn="r"/>
            <a:r>
              <a:rPr lang="es-ES" sz="2400" dirty="0" err="1"/>
              <a:t>Example</a:t>
            </a:r>
            <a:r>
              <a:rPr lang="es-ES" sz="2400" dirty="0"/>
              <a:t>: EUREKA PLATFORM </a:t>
            </a:r>
          </a:p>
          <a:p>
            <a:pPr algn="r"/>
            <a:r>
              <a:rPr lang="es-ES" sz="2400" dirty="0" err="1"/>
              <a:t>From</a:t>
            </a:r>
            <a:r>
              <a:rPr lang="es-ES" sz="2400" dirty="0"/>
              <a:t> CDTI and EUROPA.</a:t>
            </a:r>
          </a:p>
          <a:p>
            <a:pPr algn="r"/>
            <a:endParaRPr lang="es-ES" sz="2400" dirty="0"/>
          </a:p>
          <a:p>
            <a:pPr algn="r"/>
            <a:r>
              <a:rPr lang="es-ES" sz="2400" dirty="0" err="1"/>
              <a:t>It</a:t>
            </a:r>
            <a:r>
              <a:rPr lang="es-ES" sz="2400" dirty="0"/>
              <a:t> </a:t>
            </a:r>
            <a:r>
              <a:rPr lang="es-ES" sz="2400" dirty="0" err="1"/>
              <a:t>is</a:t>
            </a:r>
            <a:r>
              <a:rPr lang="es-ES" sz="2400" dirty="0"/>
              <a:t> a </a:t>
            </a:r>
            <a:r>
              <a:rPr lang="es-ES" sz="2400" dirty="0" err="1"/>
              <a:t>search</a:t>
            </a:r>
            <a:r>
              <a:rPr lang="es-ES" sz="2400" dirty="0"/>
              <a:t> </a:t>
            </a:r>
            <a:r>
              <a:rPr lang="es-ES" sz="2400" dirty="0" err="1"/>
              <a:t>point</a:t>
            </a:r>
            <a:r>
              <a:rPr lang="es-ES" sz="2400" dirty="0"/>
              <a:t> </a:t>
            </a:r>
            <a:r>
              <a:rPr lang="es-ES" sz="2400" dirty="0" err="1"/>
              <a:t>between</a:t>
            </a:r>
            <a:r>
              <a:rPr lang="es-ES" sz="2400" dirty="0"/>
              <a:t> </a:t>
            </a:r>
            <a:r>
              <a:rPr lang="es-ES" sz="2400" dirty="0" err="1"/>
              <a:t>projects</a:t>
            </a:r>
            <a:r>
              <a:rPr lang="es-ES" sz="2400" dirty="0"/>
              <a:t> and </a:t>
            </a:r>
            <a:r>
              <a:rPr lang="es-ES" sz="2400" dirty="0" err="1"/>
              <a:t>entrepreneurs</a:t>
            </a:r>
            <a:r>
              <a:rPr lang="es-ES" sz="2400" dirty="0"/>
              <a:t> and </a:t>
            </a:r>
            <a:r>
              <a:rPr lang="es-ES" sz="2400" dirty="0" err="1"/>
              <a:t>companies</a:t>
            </a:r>
            <a:r>
              <a:rPr lang="es-ES" sz="2400" dirty="0"/>
              <a:t>.</a:t>
            </a:r>
          </a:p>
        </p:txBody>
      </p:sp>
      <p:sp>
        <p:nvSpPr>
          <p:cNvPr id="6" name="Rectángulo 5"/>
          <p:cNvSpPr/>
          <p:nvPr/>
        </p:nvSpPr>
        <p:spPr>
          <a:xfrm>
            <a:off x="0" y="0"/>
            <a:ext cx="12192000" cy="615553"/>
          </a:xfrm>
          <a:prstGeom prst="rect">
            <a:avLst/>
          </a:prstGeom>
        </p:spPr>
        <p:txBody>
          <a:bodyPr wrap="square">
            <a:spAutoFit/>
          </a:bodyPr>
          <a:lstStyle/>
          <a:p>
            <a:r>
              <a:rPr lang="es-ES" sz="3400" dirty="0"/>
              <a:t>A) Case of </a:t>
            </a:r>
            <a:r>
              <a:rPr lang="es-ES" sz="3400" dirty="0" err="1"/>
              <a:t>study</a:t>
            </a:r>
            <a:r>
              <a:rPr lang="es-ES" sz="3400" dirty="0"/>
              <a:t> 1.</a:t>
            </a:r>
            <a:endParaRPr lang="es-ES" sz="3400" dirty="0">
              <a:solidFill>
                <a:srgbClr val="C00000"/>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sp>
        <p:nvSpPr>
          <p:cNvPr id="8" name="Cuadro de texto 18"/>
          <p:cNvSpPr txBox="1">
            <a:spLocks noChangeArrowheads="1"/>
          </p:cNvSpPr>
          <p:nvPr/>
        </p:nvSpPr>
        <p:spPr bwMode="auto">
          <a:xfrm>
            <a:off x="10031730" y="5564261"/>
            <a:ext cx="2160270" cy="447675"/>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Figure 13: EUREKA ® web.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www.eurekanetwork.org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0123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786887"/>
            <a:ext cx="11935326" cy="1384995"/>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s-ES" dirty="0"/>
              <a:t> </a:t>
            </a:r>
            <a:r>
              <a:rPr lang="en-US" sz="2800" dirty="0"/>
              <a:t>Here we can talk about companies that look for cooperating to solve social problems. These can be: inequality, pollution, … and at the same time, they look for generating own and public benefits.</a:t>
            </a:r>
            <a:endParaRPr lang="es-ES" sz="2800" dirty="0"/>
          </a:p>
        </p:txBody>
      </p:sp>
      <p:sp>
        <p:nvSpPr>
          <p:cNvPr id="5" name="CuadroTexto 4"/>
          <p:cNvSpPr txBox="1"/>
          <p:nvPr/>
        </p:nvSpPr>
        <p:spPr>
          <a:xfrm>
            <a:off x="-51179" y="3478105"/>
            <a:ext cx="4394579" cy="1938992"/>
          </a:xfrm>
          <a:prstGeom prst="rect">
            <a:avLst/>
          </a:prstGeom>
          <a:noFill/>
        </p:spPr>
        <p:txBody>
          <a:bodyPr wrap="square" rtlCol="0">
            <a:spAutoFit/>
          </a:bodyPr>
          <a:lstStyle/>
          <a:p>
            <a:pPr algn="r"/>
            <a:r>
              <a:rPr lang="es-ES" sz="2400" dirty="0" err="1"/>
              <a:t>Example</a:t>
            </a:r>
            <a:r>
              <a:rPr lang="es-ES" sz="2400" dirty="0"/>
              <a:t>: ASHOKA</a:t>
            </a:r>
          </a:p>
          <a:p>
            <a:pPr algn="r"/>
            <a:endParaRPr lang="es-ES" sz="2400" dirty="0"/>
          </a:p>
          <a:p>
            <a:pPr algn="r"/>
            <a:r>
              <a:rPr lang="es-ES" sz="2400" i="1" dirty="0"/>
              <a:t>to </a:t>
            </a:r>
            <a:r>
              <a:rPr lang="es-ES" sz="2400" i="1" dirty="0" err="1"/>
              <a:t>promote</a:t>
            </a:r>
            <a:r>
              <a:rPr lang="es-ES" sz="2400" i="1" dirty="0"/>
              <a:t> social </a:t>
            </a:r>
            <a:r>
              <a:rPr lang="es-ES" sz="2400" i="1" dirty="0" err="1"/>
              <a:t>change</a:t>
            </a:r>
            <a:r>
              <a:rPr lang="es-ES" sz="2400" i="1" dirty="0"/>
              <a:t> </a:t>
            </a:r>
            <a:r>
              <a:rPr lang="es-ES" sz="2400" i="1" dirty="0" err="1"/>
              <a:t>through</a:t>
            </a:r>
            <a:r>
              <a:rPr lang="es-ES" sz="2400" i="1" dirty="0"/>
              <a:t> </a:t>
            </a:r>
            <a:r>
              <a:rPr lang="es-ES" sz="2400" i="1" dirty="0" err="1"/>
              <a:t>innovation</a:t>
            </a:r>
            <a:r>
              <a:rPr lang="es-ES" sz="2400" i="1" dirty="0"/>
              <a:t> and social </a:t>
            </a:r>
            <a:r>
              <a:rPr lang="es-ES" sz="2400" i="1" dirty="0" err="1"/>
              <a:t>entrepreneurship</a:t>
            </a:r>
            <a:r>
              <a:rPr lang="es-ES" i="1" dirty="0"/>
              <a:t>.</a:t>
            </a:r>
            <a:endParaRPr lang="es-ES" sz="2400" dirty="0"/>
          </a:p>
        </p:txBody>
      </p:sp>
      <p:sp>
        <p:nvSpPr>
          <p:cNvPr id="6" name="Rectángulo 5"/>
          <p:cNvSpPr/>
          <p:nvPr/>
        </p:nvSpPr>
        <p:spPr>
          <a:xfrm>
            <a:off x="0" y="0"/>
            <a:ext cx="12192000" cy="615553"/>
          </a:xfrm>
          <a:prstGeom prst="rect">
            <a:avLst/>
          </a:prstGeom>
        </p:spPr>
        <p:txBody>
          <a:bodyPr wrap="square">
            <a:spAutoFit/>
          </a:bodyPr>
          <a:lstStyle/>
          <a:p>
            <a:r>
              <a:rPr lang="es-ES" sz="3400" dirty="0"/>
              <a:t>B) Case of </a:t>
            </a:r>
            <a:r>
              <a:rPr lang="es-ES" sz="3400" dirty="0" err="1"/>
              <a:t>study</a:t>
            </a:r>
            <a:r>
              <a:rPr lang="es-ES" sz="3400" dirty="0"/>
              <a:t> 2.</a:t>
            </a:r>
            <a:endParaRPr lang="es-ES" sz="3400" dirty="0">
              <a:solidFill>
                <a:srgbClr val="C00000"/>
              </a:solidFill>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pic>
        <p:nvPicPr>
          <p:cNvPr id="8" name="Imagen 7" descr="C:\Users\Jesús Doctorado\Dropbox\02 Doctorado\12 Artículos\Co-creation, cooperation, coproduction\gráficos\ashoka.jpg"/>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093110"/>
            <a:ext cx="7591926" cy="4150968"/>
          </a:xfrm>
          <a:prstGeom prst="rect">
            <a:avLst/>
          </a:prstGeom>
          <a:noFill/>
          <a:ln>
            <a:noFill/>
          </a:ln>
        </p:spPr>
      </p:pic>
      <p:sp>
        <p:nvSpPr>
          <p:cNvPr id="9" name="Cuadro de texto 200"/>
          <p:cNvSpPr txBox="1">
            <a:spLocks noChangeArrowheads="1"/>
          </p:cNvSpPr>
          <p:nvPr/>
        </p:nvSpPr>
        <p:spPr bwMode="auto">
          <a:xfrm>
            <a:off x="7831255" y="6327201"/>
            <a:ext cx="2160270" cy="447675"/>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Figure 14: ASHOKA ® web.</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http://spain.ashoka.org/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227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28337" y="615553"/>
            <a:ext cx="11935326" cy="2246769"/>
          </a:xfrm>
          <a:prstGeom prst="rect">
            <a:avLst/>
          </a:prstGeom>
        </p:spPr>
        <p:txBody>
          <a:bodyPr wrap="square">
            <a:spAutoFit/>
          </a:bodyPr>
          <a:lstStyle/>
          <a:p>
            <a:r>
              <a:rPr lang="en-US" sz="2800" dirty="0">
                <a:ea typeface="Calibri" panose="020F0502020204030204" pitchFamily="34" charset="0"/>
                <a:cs typeface="Times New Roman" panose="02020603050405020304" pitchFamily="18" charset="0"/>
              </a:rPr>
              <a:t>	</a:t>
            </a:r>
            <a:r>
              <a:rPr lang="en-US" sz="2800" dirty="0"/>
              <a:t>Also, example of some Company that </a:t>
            </a:r>
            <a:r>
              <a:rPr lang="en-US" sz="2800" dirty="0" err="1"/>
              <a:t>belogns</a:t>
            </a:r>
            <a:r>
              <a:rPr lang="en-US" sz="2800" dirty="0"/>
              <a:t> to this </a:t>
            </a:r>
            <a:r>
              <a:rPr lang="en-US" sz="2800" dirty="0" err="1"/>
              <a:t>plaform</a:t>
            </a:r>
            <a:r>
              <a:rPr lang="en-US" sz="2800" dirty="0"/>
              <a:t> is the Company LATITUDE. María </a:t>
            </a:r>
            <a:r>
              <a:rPr lang="en-US" sz="2800" dirty="0" err="1"/>
              <a:t>Almazán</a:t>
            </a:r>
            <a:r>
              <a:rPr lang="en-US" sz="2800" dirty="0"/>
              <a:t> is her CEO. This Company is focused on promoting on the fashion industry the sustainability of textile production. Then, the </a:t>
            </a:r>
            <a:r>
              <a:rPr lang="en-US" sz="2800" dirty="0" err="1"/>
              <a:t>cusomers</a:t>
            </a:r>
            <a:r>
              <a:rPr lang="en-US" sz="2800" dirty="0"/>
              <a:t> who consume these wears, they create a social benefit and a profit to the company. </a:t>
            </a:r>
            <a:r>
              <a:rPr lang="es-ES" sz="2800" dirty="0"/>
              <a:t>The </a:t>
            </a:r>
            <a:r>
              <a:rPr lang="es-ES" sz="2800" dirty="0" err="1"/>
              <a:t>company</a:t>
            </a:r>
            <a:r>
              <a:rPr lang="es-ES" sz="2800" dirty="0"/>
              <a:t> co-</a:t>
            </a:r>
            <a:r>
              <a:rPr lang="es-ES" sz="2800" dirty="0" err="1"/>
              <a:t>create</a:t>
            </a:r>
            <a:r>
              <a:rPr lang="es-ES" sz="2800" dirty="0"/>
              <a:t> </a:t>
            </a:r>
            <a:r>
              <a:rPr lang="es-ES" sz="2800" dirty="0" err="1"/>
              <a:t>with</a:t>
            </a:r>
            <a:r>
              <a:rPr lang="es-ES" sz="2800" dirty="0"/>
              <a:t> </a:t>
            </a:r>
            <a:r>
              <a:rPr lang="es-ES" sz="2800" dirty="0" err="1"/>
              <a:t>the</a:t>
            </a:r>
            <a:r>
              <a:rPr lang="es-ES" sz="2800" dirty="0"/>
              <a:t> </a:t>
            </a:r>
            <a:r>
              <a:rPr lang="es-ES" sz="2800" dirty="0" err="1"/>
              <a:t>customer</a:t>
            </a:r>
            <a:r>
              <a:rPr lang="es-ES" sz="2800" dirty="0"/>
              <a:t>. </a:t>
            </a:r>
          </a:p>
        </p:txBody>
      </p:sp>
      <p:sp>
        <p:nvSpPr>
          <p:cNvPr id="5" name="CuadroTexto 4"/>
          <p:cNvSpPr txBox="1"/>
          <p:nvPr/>
        </p:nvSpPr>
        <p:spPr>
          <a:xfrm>
            <a:off x="128337" y="5720042"/>
            <a:ext cx="4394579" cy="461665"/>
          </a:xfrm>
          <a:prstGeom prst="rect">
            <a:avLst/>
          </a:prstGeom>
          <a:noFill/>
        </p:spPr>
        <p:txBody>
          <a:bodyPr wrap="square" rtlCol="0">
            <a:spAutoFit/>
          </a:bodyPr>
          <a:lstStyle/>
          <a:p>
            <a:pPr algn="r"/>
            <a:r>
              <a:rPr lang="es-ES" sz="2400" dirty="0" err="1"/>
              <a:t>Example</a:t>
            </a:r>
            <a:r>
              <a:rPr lang="es-ES" sz="2400" dirty="0"/>
              <a:t>: LATITUDE COMPANY.</a:t>
            </a:r>
          </a:p>
        </p:txBody>
      </p:sp>
      <p:sp>
        <p:nvSpPr>
          <p:cNvPr id="6" name="Rectángulo 5"/>
          <p:cNvSpPr/>
          <p:nvPr/>
        </p:nvSpPr>
        <p:spPr>
          <a:xfrm>
            <a:off x="0" y="0"/>
            <a:ext cx="12192000" cy="615553"/>
          </a:xfrm>
          <a:prstGeom prst="rect">
            <a:avLst/>
          </a:prstGeom>
        </p:spPr>
        <p:txBody>
          <a:bodyPr wrap="square">
            <a:spAutoFit/>
          </a:bodyPr>
          <a:lstStyle/>
          <a:p>
            <a:r>
              <a:rPr lang="es-ES" sz="3400" dirty="0"/>
              <a:t>C) Case of </a:t>
            </a:r>
            <a:r>
              <a:rPr lang="es-ES" sz="3400" dirty="0" err="1"/>
              <a:t>study</a:t>
            </a:r>
            <a:r>
              <a:rPr lang="es-ES" sz="3400" dirty="0"/>
              <a:t> 3.</a:t>
            </a:r>
            <a:endParaRPr lang="es-ES" sz="3400" dirty="0">
              <a:solidFill>
                <a:srgbClr val="C00000"/>
              </a:solidFill>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660" y="2870431"/>
            <a:ext cx="6088380" cy="3418860"/>
          </a:xfrm>
          <a:prstGeom prst="rect">
            <a:avLst/>
          </a:prstGeom>
        </p:spPr>
      </p:pic>
      <p:sp>
        <p:nvSpPr>
          <p:cNvPr id="8" name="Cuadro de texto 200"/>
          <p:cNvSpPr txBox="1">
            <a:spLocks noChangeArrowheads="1"/>
          </p:cNvSpPr>
          <p:nvPr/>
        </p:nvSpPr>
        <p:spPr bwMode="auto">
          <a:xfrm>
            <a:off x="7804298" y="6289291"/>
            <a:ext cx="2451921" cy="447675"/>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Figure 18: LATITUDE Company web.</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www.wearelatitude.eu</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147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 y="0"/>
            <a:ext cx="12536905" cy="830997"/>
          </a:xfrm>
          <a:prstGeom prst="rect">
            <a:avLst/>
          </a:prstGeom>
          <a:noFill/>
        </p:spPr>
        <p:txBody>
          <a:bodyPr wrap="square" rtlCol="0">
            <a:spAutoFit/>
          </a:bodyPr>
          <a:lstStyle/>
          <a:p>
            <a:r>
              <a:rPr lang="es-ES" sz="4800" dirty="0"/>
              <a:t>4.   </a:t>
            </a:r>
            <a:r>
              <a:rPr lang="es-ES" sz="4800" dirty="0" err="1">
                <a:solidFill>
                  <a:srgbClr val="C00000"/>
                </a:solidFill>
              </a:rPr>
              <a:t>Differentations</a:t>
            </a:r>
            <a:r>
              <a:rPr lang="es-ES" sz="4800" dirty="0">
                <a:solidFill>
                  <a:srgbClr val="C00000"/>
                </a:solidFill>
              </a:rPr>
              <a:t> </a:t>
            </a:r>
            <a:r>
              <a:rPr lang="es-ES" sz="4800" dirty="0" err="1">
                <a:solidFill>
                  <a:srgbClr val="C00000"/>
                </a:solidFill>
              </a:rPr>
              <a:t>between</a:t>
            </a:r>
            <a:r>
              <a:rPr lang="es-ES" sz="4800" dirty="0">
                <a:solidFill>
                  <a:srgbClr val="C00000"/>
                </a:solidFill>
              </a:rPr>
              <a:t> CONCEPTS:</a:t>
            </a:r>
          </a:p>
        </p:txBody>
      </p:sp>
      <p:sp>
        <p:nvSpPr>
          <p:cNvPr id="3" name="Rectángulo 2"/>
          <p:cNvSpPr/>
          <p:nvPr/>
        </p:nvSpPr>
        <p:spPr>
          <a:xfrm>
            <a:off x="617621" y="1112463"/>
            <a:ext cx="11324170" cy="1673022"/>
          </a:xfrm>
          <a:prstGeom prst="rect">
            <a:avLst/>
          </a:prstGeom>
        </p:spPr>
        <p:txBody>
          <a:bodyPr wrap="square">
            <a:spAutoFit/>
          </a:bodyPr>
          <a:lstStyle/>
          <a:p>
            <a:pPr lvl="0" algn="just">
              <a:lnSpc>
                <a:spcPct val="107000"/>
              </a:lnSpc>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I) </a:t>
            </a:r>
            <a:r>
              <a:rPr lang="en-US" sz="2400" b="1" dirty="0">
                <a:latin typeface="Calibri" panose="020F0502020204030204" pitchFamily="34" charset="0"/>
                <a:ea typeface="Calibri" panose="020F0502020204030204" pitchFamily="34" charset="0"/>
                <a:cs typeface="Times New Roman" panose="02020603050405020304" pitchFamily="18" charset="0"/>
              </a:rPr>
              <a:t>Co-creation </a:t>
            </a:r>
            <a:r>
              <a:rPr lang="en-US" sz="2400" dirty="0">
                <a:latin typeface="Calibri" panose="020F0502020204030204" pitchFamily="34" charset="0"/>
                <a:ea typeface="Calibri" panose="020F0502020204030204" pitchFamily="34" charset="0"/>
                <a:cs typeface="Times New Roman" panose="02020603050405020304" pitchFamily="18" charset="0"/>
              </a:rPr>
              <a:t>is joint to create partnership between two or more startups or companies. We understand this because co-creating is to belong to the same group and focus on creating product or service from a single company or Startup. Therefore, the Project will be divided into shares of the company.</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617621" y="2767981"/>
            <a:ext cx="11119454" cy="830997"/>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	II)   </a:t>
            </a:r>
            <a:r>
              <a:rPr lang="en-US" sz="2400" b="1" dirty="0">
                <a:latin typeface="Calibri" panose="020F0502020204030204" pitchFamily="34" charset="0"/>
                <a:ea typeface="Calibri" panose="020F0502020204030204" pitchFamily="34" charset="0"/>
                <a:cs typeface="Times New Roman" panose="02020603050405020304" pitchFamily="18" charset="0"/>
              </a:rPr>
              <a:t>Co-production</a:t>
            </a:r>
            <a:r>
              <a:rPr lang="en-US" sz="2400" dirty="0">
                <a:latin typeface="Calibri" panose="020F0502020204030204" pitchFamily="34" charset="0"/>
                <a:ea typeface="Calibri" panose="020F0502020204030204" pitchFamily="34" charset="0"/>
                <a:cs typeface="Times New Roman" panose="02020603050405020304" pitchFamily="18" charset="0"/>
              </a:rPr>
              <a:t> can be included from the point of view of supply chain management of a company.</a:t>
            </a:r>
            <a:endParaRPr lang="es-ES" sz="2400" dirty="0"/>
          </a:p>
        </p:txBody>
      </p:sp>
      <p:sp>
        <p:nvSpPr>
          <p:cNvPr id="5" name="Rectángulo 4"/>
          <p:cNvSpPr/>
          <p:nvPr/>
        </p:nvSpPr>
        <p:spPr>
          <a:xfrm>
            <a:off x="617621" y="3617100"/>
            <a:ext cx="11119454" cy="2445862"/>
          </a:xfrm>
          <a:prstGeom prst="rect">
            <a:avLst/>
          </a:prstGeom>
        </p:spPr>
        <p:txBody>
          <a:bodyPr wrap="square">
            <a:spAutoFit/>
          </a:bodyPr>
          <a:lstStyle/>
          <a:p>
            <a:pPr lvl="0" algn="just">
              <a:lnSpc>
                <a:spcPct val="107000"/>
              </a:lnSpc>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III) </a:t>
            </a:r>
            <a:r>
              <a:rPr lang="en-US" sz="2400" b="1" dirty="0">
                <a:latin typeface="Calibri" panose="020F0502020204030204" pitchFamily="34" charset="0"/>
                <a:ea typeface="Calibri" panose="020F0502020204030204" pitchFamily="34" charset="0"/>
                <a:cs typeface="Times New Roman" panose="02020603050405020304" pitchFamily="18" charset="0"/>
              </a:rPr>
              <a:t>Cooperation or collaboration</a:t>
            </a:r>
            <a:r>
              <a:rPr lang="en-US" sz="2400" dirty="0">
                <a:latin typeface="Calibri" panose="020F0502020204030204" pitchFamily="34" charset="0"/>
                <a:ea typeface="Calibri" panose="020F0502020204030204" pitchFamily="34" charset="0"/>
                <a:cs typeface="Times New Roman" panose="02020603050405020304" pitchFamily="18" charset="0"/>
              </a:rPr>
              <a:t>, is the most given in the Startups, nowadays. It is a way to accelerate to put the product or service in the market. Between the resources of the Startup and Partners achieve to put the added value in the market as soon is possible. Like this, they quickly obtain the feedback and they make decision in consequence. The last thing is strongly joint to the concept of move your influence circle, to create the business network and to generate the called “favors chain”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spTree>
    <p:extLst>
      <p:ext uri="{BB962C8B-B14F-4D97-AF65-F5344CB8AC3E}">
        <p14:creationId xmlns:p14="http://schemas.microsoft.com/office/powerpoint/2010/main" val="1058474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822512"/>
            <a:ext cx="11301543" cy="1936428"/>
          </a:xfrm>
          <a:prstGeom prst="rect">
            <a:avLst/>
          </a:prstGeom>
        </p:spPr>
        <p:txBody>
          <a:bodyPr wrap="square">
            <a:spAutoFit/>
          </a:bodyPr>
          <a:lstStyle/>
          <a:p>
            <a:pPr indent="449580" algn="just">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	One of the major applications of these concepts is the Business method of: Collaborative Planning Forecasting Replenishment (CPFR). It consists to use, of a synchronized way and effective, collaboration and co-production between business. An example of this is the talked about H&amp;M.</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0" y="-8485"/>
            <a:ext cx="12536905" cy="646331"/>
          </a:xfrm>
          <a:prstGeom prst="rect">
            <a:avLst/>
          </a:prstGeom>
          <a:noFill/>
        </p:spPr>
        <p:txBody>
          <a:bodyPr wrap="square" rtlCol="0">
            <a:spAutoFit/>
          </a:bodyPr>
          <a:lstStyle/>
          <a:p>
            <a:r>
              <a:rPr lang="es-ES" sz="3600" dirty="0"/>
              <a:t>4.1. business </a:t>
            </a:r>
            <a:r>
              <a:rPr lang="es-ES" sz="3600" dirty="0" err="1"/>
              <a:t>applications</a:t>
            </a:r>
            <a:r>
              <a:rPr lang="es-ES" sz="3600" dirty="0"/>
              <a:t>: </a:t>
            </a:r>
            <a:r>
              <a:rPr lang="es-ES" sz="3600" dirty="0">
                <a:solidFill>
                  <a:srgbClr val="C00000"/>
                </a:solidFill>
              </a:rPr>
              <a:t>CPFR</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756" y="2663952"/>
            <a:ext cx="5803392" cy="4194048"/>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sp>
        <p:nvSpPr>
          <p:cNvPr id="7" name="Cuadro de texto 19"/>
          <p:cNvSpPr txBox="1">
            <a:spLocks noChangeArrowheads="1"/>
          </p:cNvSpPr>
          <p:nvPr/>
        </p:nvSpPr>
        <p:spPr bwMode="auto">
          <a:xfrm>
            <a:off x="6568188" y="6244078"/>
            <a:ext cx="3579495" cy="652145"/>
          </a:xfrm>
          <a:prstGeom prst="rect">
            <a:avLst/>
          </a:prstGeom>
          <a:noFill/>
          <a:ln w="9525">
            <a:noFill/>
            <a:miter lim="800000"/>
            <a:headEnd/>
            <a:tailEnd/>
          </a:ln>
        </p:spPr>
        <p:txBody>
          <a:bodyPr rot="0" vert="horz" wrap="square" lIns="91440" tIns="45720" rIns="91440" bIns="45720" anchor="t" anchorCtr="0">
            <a:spAutoFit/>
          </a:bodyPr>
          <a:lstStyle/>
          <a:p>
            <a:pPr algn="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Figure 15: CPFR.</a:t>
            </a:r>
          </a:p>
          <a:p>
            <a:pPr algn="r">
              <a:lnSpc>
                <a:spcPct val="107000"/>
              </a:lnSpc>
              <a:spcAft>
                <a:spcPts val="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Desarrollo conceptual de la logística.</a:t>
            </a:r>
          </a:p>
          <a:p>
            <a:pPr algn="r">
              <a:lnSpc>
                <a:spcPct val="107000"/>
              </a:lnSpc>
              <a:spcAft>
                <a:spcPts val="0"/>
              </a:spcAft>
            </a:pPr>
            <a:r>
              <a:rPr lang="es-ES" sz="1100" dirty="0" err="1">
                <a:effectLst/>
                <a:latin typeface="Calibri" panose="020F0502020204030204" pitchFamily="34" charset="0"/>
                <a:ea typeface="Calibri" panose="020F0502020204030204" pitchFamily="34" charset="0"/>
                <a:cs typeface="Times New Roman" panose="02020603050405020304" pitchFamily="18" charset="0"/>
              </a:rPr>
              <a:t>By</a:t>
            </a:r>
            <a:r>
              <a:rPr lang="es-ES" sz="1100" dirty="0">
                <a:effectLst/>
                <a:latin typeface="Calibri" panose="020F0502020204030204" pitchFamily="34" charset="0"/>
                <a:ea typeface="Calibri" panose="020F0502020204030204" pitchFamily="34" charset="0"/>
                <a:cs typeface="Times New Roman" panose="02020603050405020304" pitchFamily="18" charset="0"/>
              </a:rPr>
              <a:t> Bryan A. Salazar</a:t>
            </a:r>
          </a:p>
        </p:txBody>
      </p:sp>
    </p:spTree>
    <p:extLst>
      <p:ext uri="{BB962C8B-B14F-4D97-AF65-F5344CB8AC3E}">
        <p14:creationId xmlns:p14="http://schemas.microsoft.com/office/powerpoint/2010/main" val="28248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8961120" cy="1015663"/>
          </a:xfrm>
          <a:prstGeom prst="rect">
            <a:avLst/>
          </a:prstGeom>
          <a:noFill/>
        </p:spPr>
        <p:txBody>
          <a:bodyPr wrap="square" rtlCol="0">
            <a:spAutoFit/>
          </a:bodyPr>
          <a:lstStyle/>
          <a:p>
            <a:r>
              <a:rPr lang="es-ES" sz="6000" b="1" dirty="0">
                <a:solidFill>
                  <a:srgbClr val="C00000"/>
                </a:solidFill>
              </a:rPr>
              <a:t>	</a:t>
            </a:r>
            <a:r>
              <a:rPr lang="es-ES" sz="6000" b="1" dirty="0" err="1">
                <a:solidFill>
                  <a:srgbClr val="C00000"/>
                </a:solidFill>
              </a:rPr>
              <a:t>Index</a:t>
            </a:r>
            <a:endParaRPr lang="es-ES" sz="6000" b="1" dirty="0">
              <a:solidFill>
                <a:srgbClr val="C00000"/>
              </a:solidFill>
            </a:endParaRPr>
          </a:p>
        </p:txBody>
      </p:sp>
      <p:sp>
        <p:nvSpPr>
          <p:cNvPr id="4" name="CuadroTexto 3"/>
          <p:cNvSpPr txBox="1"/>
          <p:nvPr/>
        </p:nvSpPr>
        <p:spPr>
          <a:xfrm>
            <a:off x="457200" y="1655743"/>
            <a:ext cx="12192000" cy="4031873"/>
          </a:xfrm>
          <a:prstGeom prst="rect">
            <a:avLst/>
          </a:prstGeom>
          <a:noFill/>
        </p:spPr>
        <p:txBody>
          <a:bodyPr wrap="square" rtlCol="0">
            <a:spAutoFit/>
          </a:bodyPr>
          <a:lstStyle/>
          <a:p>
            <a:pPr marL="514350" indent="-514350">
              <a:buFont typeface="+mj-lt"/>
              <a:buAutoNum type="arabicPeriod"/>
            </a:pPr>
            <a:r>
              <a:rPr lang="es-ES" sz="3200" dirty="0" err="1"/>
              <a:t>Introduction</a:t>
            </a:r>
            <a:endParaRPr lang="es-ES" sz="3200" dirty="0"/>
          </a:p>
          <a:p>
            <a:pPr marL="514350" indent="-514350">
              <a:buFont typeface="+mj-lt"/>
              <a:buAutoNum type="arabicPeriod"/>
            </a:pPr>
            <a:endParaRPr lang="es-ES" sz="3200" dirty="0">
              <a:solidFill>
                <a:srgbClr val="C00000"/>
              </a:solidFill>
            </a:endParaRPr>
          </a:p>
          <a:p>
            <a:pPr marL="514350" indent="-514350">
              <a:buFont typeface="+mj-lt"/>
              <a:buAutoNum type="arabicPeriod"/>
            </a:pPr>
            <a:r>
              <a:rPr lang="es-ES" sz="3200" dirty="0" err="1"/>
              <a:t>Fashion</a:t>
            </a:r>
            <a:r>
              <a:rPr lang="es-ES" sz="3200" dirty="0"/>
              <a:t> in the </a:t>
            </a:r>
            <a:r>
              <a:rPr lang="es-ES" sz="3200" dirty="0">
                <a:solidFill>
                  <a:srgbClr val="C00000"/>
                </a:solidFill>
              </a:rPr>
              <a:t>ENTREPRENEURSHIP</a:t>
            </a:r>
          </a:p>
          <a:p>
            <a:pPr marL="1143000" indent="-1143000">
              <a:buAutoNum type="arabicPeriod"/>
            </a:pPr>
            <a:endParaRPr lang="es-ES" sz="3200" dirty="0">
              <a:solidFill>
                <a:srgbClr val="C00000"/>
              </a:solidFill>
            </a:endParaRPr>
          </a:p>
          <a:p>
            <a:pPr marL="514350" indent="-514350">
              <a:buFont typeface="+mj-lt"/>
              <a:buAutoNum type="arabicPeriod"/>
            </a:pPr>
            <a:r>
              <a:rPr lang="es-ES" sz="3200" dirty="0" err="1"/>
              <a:t>Creation</a:t>
            </a:r>
            <a:r>
              <a:rPr lang="es-ES" sz="3200" dirty="0"/>
              <a:t> of </a:t>
            </a:r>
            <a:r>
              <a:rPr lang="es-ES" sz="3200" dirty="0">
                <a:solidFill>
                  <a:srgbClr val="C00000"/>
                </a:solidFill>
              </a:rPr>
              <a:t>COMMUNITIES &amp; NETWORKING</a:t>
            </a:r>
          </a:p>
          <a:p>
            <a:pPr marL="1143000" indent="-1143000">
              <a:buAutoNum type="arabicPeriod"/>
            </a:pPr>
            <a:endParaRPr lang="es-ES" sz="3200" dirty="0">
              <a:solidFill>
                <a:srgbClr val="C00000"/>
              </a:solidFill>
            </a:endParaRPr>
          </a:p>
          <a:p>
            <a:pPr marL="514350" indent="-514350">
              <a:buFont typeface="+mj-lt"/>
              <a:buAutoNum type="arabicPeriod"/>
            </a:pPr>
            <a:r>
              <a:rPr lang="es-ES" sz="3200" dirty="0" err="1"/>
              <a:t>Differentation</a:t>
            </a:r>
            <a:r>
              <a:rPr lang="es-ES" sz="3200" dirty="0"/>
              <a:t> </a:t>
            </a:r>
            <a:r>
              <a:rPr lang="es-ES" sz="3200" dirty="0" err="1"/>
              <a:t>between</a:t>
            </a:r>
            <a:r>
              <a:rPr lang="es-ES" sz="3200" dirty="0"/>
              <a:t> </a:t>
            </a:r>
            <a:r>
              <a:rPr lang="es-ES" sz="3200" dirty="0">
                <a:solidFill>
                  <a:srgbClr val="C00000"/>
                </a:solidFill>
              </a:rPr>
              <a:t>co-CREATION, co-PRODUCTION &amp; </a:t>
            </a:r>
          </a:p>
          <a:p>
            <a:r>
              <a:rPr lang="es-ES" sz="3200" dirty="0">
                <a:solidFill>
                  <a:srgbClr val="C00000"/>
                </a:solidFill>
              </a:rPr>
              <a:t>co-OPERATION.</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spTree>
    <p:extLst>
      <p:ext uri="{BB962C8B-B14F-4D97-AF65-F5344CB8AC3E}">
        <p14:creationId xmlns:p14="http://schemas.microsoft.com/office/powerpoint/2010/main" val="141253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830997"/>
          </a:xfrm>
          <a:prstGeom prst="rect">
            <a:avLst/>
          </a:prstGeom>
          <a:noFill/>
        </p:spPr>
        <p:txBody>
          <a:bodyPr wrap="square" rtlCol="0">
            <a:spAutoFit/>
          </a:bodyPr>
          <a:lstStyle/>
          <a:p>
            <a:r>
              <a:rPr lang="es-ES" sz="4800" dirty="0"/>
              <a:t>1.    </a:t>
            </a:r>
            <a:r>
              <a:rPr lang="es-ES" sz="4800" dirty="0" err="1"/>
              <a:t>Introduction</a:t>
            </a:r>
            <a:r>
              <a:rPr lang="es-ES" sz="4800" dirty="0"/>
              <a:t>/ </a:t>
            </a:r>
            <a:r>
              <a:rPr lang="es-ES" sz="4800" dirty="0">
                <a:solidFill>
                  <a:srgbClr val="C00000"/>
                </a:solidFill>
              </a:rPr>
              <a:t>CONCEPTS</a:t>
            </a:r>
          </a:p>
        </p:txBody>
      </p:sp>
      <p:sp>
        <p:nvSpPr>
          <p:cNvPr id="3" name="Rectángulo 2"/>
          <p:cNvSpPr/>
          <p:nvPr/>
        </p:nvSpPr>
        <p:spPr>
          <a:xfrm>
            <a:off x="571500" y="1160110"/>
            <a:ext cx="11064240" cy="5604163"/>
          </a:xfrm>
          <a:prstGeom prst="rect">
            <a:avLst/>
          </a:prstGeom>
        </p:spPr>
        <p:txBody>
          <a:bodyPr wrap="square">
            <a:spAutoFit/>
          </a:bodyPr>
          <a:lstStyle/>
          <a:p>
            <a:pPr marL="342900" lvl="0" indent="-342900" algn="just">
              <a:lnSpc>
                <a:spcPct val="107000"/>
              </a:lnSpc>
              <a:spcAft>
                <a:spcPts val="0"/>
              </a:spcAft>
              <a:buFont typeface="Calibri" panose="020F050202020403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Co-creation</a:t>
            </a:r>
            <a:r>
              <a:rPr lang="en-US" sz="2800" dirty="0">
                <a:latin typeface="Calibri" panose="020F0502020204030204" pitchFamily="34" charset="0"/>
                <a:ea typeface="Calibri" panose="020F0502020204030204" pitchFamily="34" charset="0"/>
                <a:cs typeface="Times New Roman" panose="02020603050405020304" pitchFamily="18" charset="0"/>
              </a:rPr>
              <a:t>: co-create itself, it is not registered, but if we are looking for this concepts separately; create: 1. Work wit, laborious art or craft, with a big inventiveness. The prefix co- gives us a clue to the social scope of this action and effect of creating.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marL="678180" algn="just">
              <a:lnSpc>
                <a:spcPct val="107000"/>
              </a:lnSpc>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Co-production</a:t>
            </a:r>
            <a:r>
              <a:rPr lang="en-US" sz="2800" dirty="0">
                <a:latin typeface="Calibri" panose="020F0502020204030204" pitchFamily="34" charset="0"/>
                <a:ea typeface="Calibri" panose="020F0502020204030204" pitchFamily="34" charset="0"/>
                <a:cs typeface="Times New Roman" panose="02020603050405020304" pitchFamily="18" charset="0"/>
              </a:rPr>
              <a:t>: 1. Action co-produce. 2. Especially in film, television, music and theater, production realized in common between several companies, usually from different countries.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en-US" sz="2800" b="1" dirty="0">
                <a:latin typeface="Calibri" panose="020F0502020204030204" pitchFamily="34" charset="0"/>
                <a:ea typeface="Calibri" panose="020F0502020204030204" pitchFamily="34" charset="0"/>
                <a:cs typeface="Times New Roman" panose="02020603050405020304" pitchFamily="18" charset="0"/>
              </a:rPr>
              <a:t>Cooperation</a:t>
            </a:r>
            <a:r>
              <a:rPr lang="en-US" sz="2800" dirty="0">
                <a:latin typeface="Calibri" panose="020F0502020204030204" pitchFamily="34" charset="0"/>
                <a:ea typeface="Calibri" panose="020F0502020204030204" pitchFamily="34" charset="0"/>
                <a:cs typeface="Times New Roman" panose="02020603050405020304" pitchFamily="18" charset="0"/>
              </a:rPr>
              <a:t>: 1. Action and effect to cooperate. 2. On the corporate front, possibility of several companies to adopt a system of more intense integration in some areas or activities.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spTree>
    <p:extLst>
      <p:ext uri="{BB962C8B-B14F-4D97-AF65-F5344CB8AC3E}">
        <p14:creationId xmlns:p14="http://schemas.microsoft.com/office/powerpoint/2010/main" val="760979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0" y="0"/>
            <a:ext cx="12192000" cy="830997"/>
          </a:xfrm>
          <a:prstGeom prst="rect">
            <a:avLst/>
          </a:prstGeom>
          <a:noFill/>
        </p:spPr>
        <p:txBody>
          <a:bodyPr wrap="square" rtlCol="0">
            <a:spAutoFit/>
          </a:bodyPr>
          <a:lstStyle/>
          <a:p>
            <a:r>
              <a:rPr lang="es-ES" sz="4800" dirty="0"/>
              <a:t>1.    </a:t>
            </a:r>
            <a:r>
              <a:rPr lang="es-ES" sz="4800" dirty="0" err="1"/>
              <a:t>Introduction</a:t>
            </a:r>
            <a:r>
              <a:rPr lang="es-ES" sz="4800" dirty="0"/>
              <a:t>/ </a:t>
            </a:r>
            <a:r>
              <a:rPr lang="es-ES" sz="4800" dirty="0">
                <a:solidFill>
                  <a:srgbClr val="C00000"/>
                </a:solidFill>
              </a:rPr>
              <a:t>CONCEPTS</a:t>
            </a:r>
          </a:p>
        </p:txBody>
      </p:sp>
      <p:sp>
        <p:nvSpPr>
          <p:cNvPr id="4" name="Rectangle 2"/>
          <p:cNvSpPr>
            <a:spLocks noChangeArrowheads="1"/>
          </p:cNvSpPr>
          <p:nvPr/>
        </p:nvSpPr>
        <p:spPr bwMode="auto">
          <a:xfrm>
            <a:off x="220980" y="706510"/>
            <a:ext cx="1088617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7800" marR="0" lvl="0" indent="-177800" algn="just" defTabSz="914400" rtl="0" eaLnBrk="0" fontAlgn="base" latinLnBrk="0" hangingPunct="0">
              <a:lnSpc>
                <a:spcPct val="100000"/>
              </a:lnSpc>
              <a:spcBef>
                <a:spcPct val="0"/>
              </a:spcBef>
              <a:spcAft>
                <a:spcPct val="0"/>
              </a:spcAft>
              <a:buClrTx/>
              <a:buSzTx/>
              <a:tabLst/>
            </a:pPr>
            <a:r>
              <a:rPr kumimoji="0" lang="en-US" altLang="es-E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Entrepreneur</a:t>
            </a:r>
            <a:r>
              <a:rPr kumimoji="0" lang="en-US" altLang="es-E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it is somebody who, individually or collectively, is looking for the definitely </a:t>
            </a:r>
            <a:r>
              <a:rPr kumimoji="0" lang="en-US" altLang="es-E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Business Model</a:t>
            </a:r>
            <a:r>
              <a:rPr kumimoji="0" lang="en-US" altLang="es-E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the course of one until five years. </a:t>
            </a:r>
            <a:r>
              <a:rPr kumimoji="0" lang="en-US" altLang="es-E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Once he found and tested</a:t>
            </a:r>
            <a:r>
              <a:rPr kumimoji="0" lang="en-US" altLang="es-E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his working and performance, </a:t>
            </a:r>
            <a:r>
              <a:rPr kumimoji="0" lang="en-US" altLang="es-E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will become in business man.</a:t>
            </a:r>
            <a:endParaRPr kumimoji="0" lang="en-US" altLang="es-ES" sz="2800" b="0" i="0" u="none" strike="noStrike" cap="none" normalizeH="0" baseline="0" dirty="0">
              <a:ln>
                <a:noFill/>
              </a:ln>
              <a:solidFill>
                <a:schemeClr val="tx1"/>
              </a:solidFill>
              <a:effectLst/>
              <a:latin typeface="Arial" panose="020B0604020202020204" pitchFamily="34" charset="0"/>
            </a:endParaRPr>
          </a:p>
        </p:txBody>
      </p:sp>
      <p:grpSp>
        <p:nvGrpSpPr>
          <p:cNvPr id="6" name="Grupo 5"/>
          <p:cNvGrpSpPr/>
          <p:nvPr/>
        </p:nvGrpSpPr>
        <p:grpSpPr>
          <a:xfrm>
            <a:off x="1683982" y="1216064"/>
            <a:ext cx="8824036" cy="5516209"/>
            <a:chOff x="1376680" y="1231640"/>
            <a:chExt cx="8410448" cy="5257662"/>
          </a:xfrm>
        </p:grpSpPr>
        <p:cxnSp>
          <p:nvCxnSpPr>
            <p:cNvPr id="7" name="Conector recto 6"/>
            <p:cNvCxnSpPr>
              <a:cxnSpLocks/>
              <a:endCxn id="8" idx="2"/>
            </p:cNvCxnSpPr>
            <p:nvPr/>
          </p:nvCxnSpPr>
          <p:spPr>
            <a:xfrm flipH="1">
              <a:off x="5464048" y="3151558"/>
              <a:ext cx="7074" cy="3337744"/>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aphicFrame>
          <p:nvGraphicFramePr>
            <p:cNvPr id="8" name="Diagrama 7"/>
            <p:cNvGraphicFramePr/>
            <p:nvPr>
              <p:extLst>
                <p:ext uri="{D42A27DB-BD31-4B8C-83A1-F6EECF244321}">
                  <p14:modId xmlns:p14="http://schemas.microsoft.com/office/powerpoint/2010/main" val="1125778499"/>
                </p:ext>
              </p:extLst>
            </p:nvPr>
          </p:nvGraphicFramePr>
          <p:xfrm>
            <a:off x="1400048" y="1231640"/>
            <a:ext cx="8128000" cy="5257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1376680" y="2476799"/>
              <a:ext cx="3633216" cy="369332"/>
            </a:xfrm>
            <a:prstGeom prst="rect">
              <a:avLst/>
            </a:prstGeom>
            <a:noFill/>
          </p:spPr>
          <p:txBody>
            <a:bodyPr wrap="square" rtlCol="0">
              <a:spAutoFit/>
            </a:bodyPr>
            <a:lstStyle/>
            <a:p>
              <a:r>
                <a:rPr lang="es-ES" b="1" dirty="0">
                  <a:solidFill>
                    <a:srgbClr val="FF0000"/>
                  </a:solidFill>
                </a:rPr>
                <a:t>The </a:t>
              </a:r>
              <a:r>
                <a:rPr lang="es-ES" b="1" dirty="0" err="1">
                  <a:solidFill>
                    <a:srgbClr val="FF0000"/>
                  </a:solidFill>
                </a:rPr>
                <a:t>search</a:t>
              </a:r>
              <a:r>
                <a:rPr lang="es-ES" b="1" dirty="0">
                  <a:solidFill>
                    <a:srgbClr val="FF0000"/>
                  </a:solidFill>
                </a:rPr>
                <a:t> for </a:t>
              </a:r>
              <a:r>
                <a:rPr lang="es-ES" b="1" dirty="0" err="1">
                  <a:solidFill>
                    <a:srgbClr val="FF0000"/>
                  </a:solidFill>
                </a:rPr>
                <a:t>the</a:t>
              </a:r>
              <a:r>
                <a:rPr lang="es-ES" b="1" dirty="0">
                  <a:solidFill>
                    <a:srgbClr val="FF0000"/>
                  </a:solidFill>
                </a:rPr>
                <a:t> Business Model</a:t>
              </a:r>
            </a:p>
          </p:txBody>
        </p:sp>
        <p:sp>
          <p:nvSpPr>
            <p:cNvPr id="10" name="CuadroTexto 9"/>
            <p:cNvSpPr txBox="1"/>
            <p:nvPr/>
          </p:nvSpPr>
          <p:spPr>
            <a:xfrm>
              <a:off x="5928360" y="2435346"/>
              <a:ext cx="3858768" cy="369332"/>
            </a:xfrm>
            <a:prstGeom prst="rect">
              <a:avLst/>
            </a:prstGeom>
            <a:noFill/>
          </p:spPr>
          <p:txBody>
            <a:bodyPr wrap="square" rtlCol="0">
              <a:spAutoFit/>
            </a:bodyPr>
            <a:lstStyle/>
            <a:p>
              <a:r>
                <a:rPr lang="es-ES" b="1" dirty="0">
                  <a:solidFill>
                    <a:srgbClr val="FF0000"/>
                  </a:solidFill>
                </a:rPr>
                <a:t>The </a:t>
              </a:r>
              <a:r>
                <a:rPr lang="es-ES" b="1" dirty="0" err="1">
                  <a:solidFill>
                    <a:srgbClr val="FF0000"/>
                  </a:solidFill>
                </a:rPr>
                <a:t>execution</a:t>
              </a:r>
              <a:r>
                <a:rPr lang="es-ES" b="1" dirty="0">
                  <a:solidFill>
                    <a:srgbClr val="FF0000"/>
                  </a:solidFill>
                </a:rPr>
                <a:t> of </a:t>
              </a:r>
              <a:r>
                <a:rPr lang="es-ES" b="1" dirty="0" err="1">
                  <a:solidFill>
                    <a:srgbClr val="FF0000"/>
                  </a:solidFill>
                </a:rPr>
                <a:t>the</a:t>
              </a:r>
              <a:r>
                <a:rPr lang="es-ES" b="1" dirty="0">
                  <a:solidFill>
                    <a:srgbClr val="FF0000"/>
                  </a:solidFill>
                </a:rPr>
                <a:t> Business Model</a:t>
              </a:r>
            </a:p>
          </p:txBody>
        </p:sp>
        <p:sp>
          <p:nvSpPr>
            <p:cNvPr id="11" name="CuadroTexto 10"/>
            <p:cNvSpPr txBox="1"/>
            <p:nvPr/>
          </p:nvSpPr>
          <p:spPr>
            <a:xfrm>
              <a:off x="2676144" y="4594675"/>
              <a:ext cx="3633216" cy="1077218"/>
            </a:xfrm>
            <a:prstGeom prst="rect">
              <a:avLst/>
            </a:prstGeom>
            <a:noFill/>
          </p:spPr>
          <p:txBody>
            <a:bodyPr wrap="square" rtlCol="0">
              <a:spAutoFit/>
            </a:bodyPr>
            <a:lstStyle/>
            <a:p>
              <a:pPr marL="285750" indent="-285750">
                <a:buFontTx/>
                <a:buChar char="-"/>
              </a:pPr>
              <a:r>
                <a:rPr lang="es-ES" sz="1600" dirty="0">
                  <a:solidFill>
                    <a:schemeClr val="tx1">
                      <a:lumMod val="65000"/>
                      <a:lumOff val="35000"/>
                    </a:schemeClr>
                  </a:solidFill>
                </a:rPr>
                <a:t>Business Model </a:t>
              </a:r>
              <a:r>
                <a:rPr lang="es-ES" sz="1600" dirty="0" err="1">
                  <a:solidFill>
                    <a:schemeClr val="tx1">
                      <a:lumMod val="65000"/>
                      <a:lumOff val="35000"/>
                    </a:schemeClr>
                  </a:solidFill>
                </a:rPr>
                <a:t>found</a:t>
              </a:r>
              <a:endParaRPr lang="es-ES" sz="1600" dirty="0">
                <a:solidFill>
                  <a:schemeClr val="tx1">
                    <a:lumMod val="65000"/>
                    <a:lumOff val="35000"/>
                  </a:schemeClr>
                </a:solidFill>
              </a:endParaRPr>
            </a:p>
            <a:p>
              <a:pPr marL="285750" indent="-285750">
                <a:buFontTx/>
                <a:buChar char="-"/>
              </a:pPr>
              <a:r>
                <a:rPr lang="es-ES" sz="1600" dirty="0" err="1">
                  <a:solidFill>
                    <a:schemeClr val="tx1">
                      <a:lumMod val="65000"/>
                      <a:lumOff val="35000"/>
                    </a:schemeClr>
                  </a:solidFill>
                </a:rPr>
                <a:t>Product</a:t>
              </a:r>
              <a:r>
                <a:rPr lang="es-ES" sz="1600" dirty="0">
                  <a:solidFill>
                    <a:schemeClr val="tx1">
                      <a:lumMod val="65000"/>
                      <a:lumOff val="35000"/>
                    </a:schemeClr>
                  </a:solidFill>
                </a:rPr>
                <a:t>/ </a:t>
              </a:r>
              <a:r>
                <a:rPr lang="es-ES" sz="1600" dirty="0" err="1">
                  <a:solidFill>
                    <a:schemeClr val="tx1">
                      <a:lumMod val="65000"/>
                      <a:lumOff val="35000"/>
                    </a:schemeClr>
                  </a:solidFill>
                </a:rPr>
                <a:t>Market</a:t>
              </a:r>
              <a:r>
                <a:rPr lang="es-ES" sz="1600" dirty="0">
                  <a:solidFill>
                    <a:schemeClr val="tx1">
                      <a:lumMod val="65000"/>
                      <a:lumOff val="35000"/>
                    </a:schemeClr>
                  </a:solidFill>
                </a:rPr>
                <a:t> </a:t>
              </a:r>
              <a:r>
                <a:rPr lang="es-ES" sz="1600" dirty="0" err="1">
                  <a:solidFill>
                    <a:schemeClr val="tx1">
                      <a:lumMod val="65000"/>
                      <a:lumOff val="35000"/>
                    </a:schemeClr>
                  </a:solidFill>
                </a:rPr>
                <a:t>fit</a:t>
              </a:r>
              <a:endParaRPr lang="es-ES" sz="1600" dirty="0">
                <a:solidFill>
                  <a:schemeClr val="tx1">
                    <a:lumMod val="65000"/>
                    <a:lumOff val="35000"/>
                  </a:schemeClr>
                </a:solidFill>
              </a:endParaRPr>
            </a:p>
            <a:p>
              <a:pPr marL="285750" indent="-285750">
                <a:buFontTx/>
                <a:buChar char="-"/>
              </a:pPr>
              <a:r>
                <a:rPr lang="es-ES" sz="1600" dirty="0" err="1">
                  <a:solidFill>
                    <a:schemeClr val="tx1">
                      <a:lumMod val="65000"/>
                      <a:lumOff val="35000"/>
                    </a:schemeClr>
                  </a:solidFill>
                </a:rPr>
                <a:t>Repeatable</a:t>
              </a:r>
              <a:r>
                <a:rPr lang="es-ES" sz="1600" dirty="0">
                  <a:solidFill>
                    <a:schemeClr val="tx1">
                      <a:lumMod val="65000"/>
                      <a:lumOff val="35000"/>
                    </a:schemeClr>
                  </a:solidFill>
                </a:rPr>
                <a:t> sales model</a:t>
              </a:r>
            </a:p>
            <a:p>
              <a:pPr marL="285750" indent="-285750">
                <a:buFontTx/>
                <a:buChar char="-"/>
              </a:pPr>
              <a:r>
                <a:rPr lang="es-ES" sz="1600" dirty="0">
                  <a:solidFill>
                    <a:schemeClr val="tx1">
                      <a:lumMod val="65000"/>
                      <a:lumOff val="35000"/>
                    </a:schemeClr>
                  </a:solidFill>
                </a:rPr>
                <a:t>Managers </a:t>
              </a:r>
              <a:r>
                <a:rPr lang="es-ES" sz="1600" dirty="0" err="1">
                  <a:solidFill>
                    <a:schemeClr val="tx1">
                      <a:lumMod val="65000"/>
                      <a:lumOff val="35000"/>
                    </a:schemeClr>
                  </a:solidFill>
                </a:rPr>
                <a:t>hired</a:t>
              </a:r>
              <a:endParaRPr lang="es-ES" sz="1600" dirty="0">
                <a:solidFill>
                  <a:schemeClr val="tx1">
                    <a:lumMod val="65000"/>
                    <a:lumOff val="35000"/>
                  </a:schemeClr>
                </a:solidFill>
              </a:endParaRPr>
            </a:p>
          </p:txBody>
        </p:sp>
        <p:sp>
          <p:nvSpPr>
            <p:cNvPr id="12" name="CuadroTexto 11"/>
            <p:cNvSpPr txBox="1"/>
            <p:nvPr/>
          </p:nvSpPr>
          <p:spPr>
            <a:xfrm>
              <a:off x="5768848" y="4456175"/>
              <a:ext cx="3633216" cy="1354217"/>
            </a:xfrm>
            <a:prstGeom prst="rect">
              <a:avLst/>
            </a:prstGeom>
            <a:noFill/>
          </p:spPr>
          <p:txBody>
            <a:bodyPr wrap="square" rtlCol="0">
              <a:spAutoFit/>
            </a:bodyPr>
            <a:lstStyle/>
            <a:p>
              <a:pPr marL="285750" indent="-285750">
                <a:buFontTx/>
                <a:buChar char="-"/>
              </a:pPr>
              <a:r>
                <a:rPr lang="es-ES" sz="1600" dirty="0">
                  <a:solidFill>
                    <a:schemeClr val="tx1">
                      <a:lumMod val="65000"/>
                      <a:lumOff val="35000"/>
                    </a:schemeClr>
                  </a:solidFill>
                </a:rPr>
                <a:t>Cash </a:t>
              </a:r>
              <a:r>
                <a:rPr lang="es-ES" sz="1600" dirty="0" err="1">
                  <a:solidFill>
                    <a:schemeClr val="tx1">
                      <a:lumMod val="65000"/>
                      <a:lumOff val="35000"/>
                    </a:schemeClr>
                  </a:solidFill>
                </a:rPr>
                <a:t>flow</a:t>
              </a:r>
              <a:r>
                <a:rPr lang="es-ES" sz="1600" dirty="0">
                  <a:solidFill>
                    <a:schemeClr val="tx1">
                      <a:lumMod val="65000"/>
                      <a:lumOff val="35000"/>
                    </a:schemeClr>
                  </a:solidFill>
                </a:rPr>
                <a:t> </a:t>
              </a:r>
              <a:r>
                <a:rPr lang="es-ES" sz="1600" dirty="0" err="1">
                  <a:solidFill>
                    <a:schemeClr val="tx1">
                      <a:lumMod val="65000"/>
                      <a:lumOff val="35000"/>
                    </a:schemeClr>
                  </a:solidFill>
                </a:rPr>
                <a:t>breakeven</a:t>
              </a:r>
              <a:endParaRPr lang="es-ES" sz="1600" dirty="0">
                <a:solidFill>
                  <a:schemeClr val="tx1">
                    <a:lumMod val="65000"/>
                    <a:lumOff val="35000"/>
                  </a:schemeClr>
                </a:solidFill>
              </a:endParaRPr>
            </a:p>
            <a:p>
              <a:pPr marL="285750" indent="-285750">
                <a:buFontTx/>
                <a:buChar char="-"/>
              </a:pPr>
              <a:r>
                <a:rPr lang="es-ES" sz="1600" dirty="0" err="1">
                  <a:solidFill>
                    <a:schemeClr val="tx1">
                      <a:lumMod val="65000"/>
                      <a:lumOff val="35000"/>
                    </a:schemeClr>
                  </a:solidFill>
                </a:rPr>
                <a:t>Profitable</a:t>
              </a:r>
              <a:endParaRPr lang="es-ES" sz="1600" dirty="0">
                <a:solidFill>
                  <a:schemeClr val="tx1">
                    <a:lumMod val="65000"/>
                    <a:lumOff val="35000"/>
                  </a:schemeClr>
                </a:solidFill>
              </a:endParaRPr>
            </a:p>
            <a:p>
              <a:pPr marL="285750" indent="-285750">
                <a:buFontTx/>
                <a:buChar char="-"/>
              </a:pPr>
              <a:r>
                <a:rPr lang="es-ES" sz="1600" dirty="0">
                  <a:solidFill>
                    <a:schemeClr val="tx1">
                      <a:lumMod val="65000"/>
                      <a:lumOff val="35000"/>
                    </a:schemeClr>
                  </a:solidFill>
                </a:rPr>
                <a:t>Rapid </a:t>
              </a:r>
              <a:r>
                <a:rPr lang="es-ES" sz="1600" dirty="0" err="1">
                  <a:solidFill>
                    <a:schemeClr val="tx1">
                      <a:lumMod val="65000"/>
                      <a:lumOff val="35000"/>
                    </a:schemeClr>
                  </a:solidFill>
                </a:rPr>
                <a:t>scale</a:t>
              </a:r>
              <a:endParaRPr lang="es-ES" sz="1600" dirty="0">
                <a:solidFill>
                  <a:schemeClr val="tx1">
                    <a:lumMod val="65000"/>
                    <a:lumOff val="35000"/>
                  </a:schemeClr>
                </a:solidFill>
              </a:endParaRPr>
            </a:p>
            <a:p>
              <a:pPr marL="285750" indent="-285750">
                <a:buFontTx/>
                <a:buChar char="-"/>
              </a:pPr>
              <a:r>
                <a:rPr lang="es-ES" sz="1600" dirty="0">
                  <a:solidFill>
                    <a:schemeClr val="tx1">
                      <a:lumMod val="65000"/>
                      <a:lumOff val="35000"/>
                    </a:schemeClr>
                  </a:solidFill>
                </a:rPr>
                <a:t>New Senior Management</a:t>
              </a:r>
            </a:p>
            <a:p>
              <a:pPr marL="285750" indent="-285750">
                <a:buFontTx/>
                <a:buChar char="-"/>
              </a:pPr>
              <a:r>
                <a:rPr lang="es-ES" sz="1600" dirty="0">
                  <a:solidFill>
                    <a:schemeClr val="tx1">
                      <a:lumMod val="65000"/>
                      <a:lumOff val="35000"/>
                    </a:schemeClr>
                  </a:solidFill>
                </a:rPr>
                <a:t>More of 150 </a:t>
              </a:r>
              <a:r>
                <a:rPr lang="es-ES" sz="1600" dirty="0" err="1">
                  <a:solidFill>
                    <a:schemeClr val="tx1">
                      <a:lumMod val="65000"/>
                      <a:lumOff val="35000"/>
                    </a:schemeClr>
                  </a:solidFill>
                </a:rPr>
                <a:t>people</a:t>
              </a:r>
              <a:endParaRPr lang="es-ES" sz="1600" dirty="0">
                <a:solidFill>
                  <a:schemeClr val="tx1">
                    <a:lumMod val="65000"/>
                    <a:lumOff val="35000"/>
                  </a:schemeClr>
                </a:solidFill>
              </a:endParaRPr>
            </a:p>
          </p:txBody>
        </p:sp>
      </p:grpSp>
      <p:pic>
        <p:nvPicPr>
          <p:cNvPr id="20" name="Imagen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sp>
        <p:nvSpPr>
          <p:cNvPr id="13" name="Cuadro de texto 217"/>
          <p:cNvSpPr txBox="1">
            <a:spLocks noChangeArrowheads="1"/>
          </p:cNvSpPr>
          <p:nvPr/>
        </p:nvSpPr>
        <p:spPr bwMode="auto">
          <a:xfrm>
            <a:off x="6459493" y="6035282"/>
            <a:ext cx="3934460" cy="921385"/>
          </a:xfrm>
          <a:prstGeom prst="rect">
            <a:avLst/>
          </a:prstGeom>
          <a:noFill/>
          <a:ln w="9525">
            <a:noFill/>
            <a:miter lim="800000"/>
            <a:headEnd/>
            <a:tailEnd/>
          </a:ln>
        </p:spPr>
        <p:txBody>
          <a:bodyPr rot="0" vert="horz" wrap="square" lIns="91440" tIns="45720" rIns="91440" bIns="45720" anchor="t" anchorCtr="0">
            <a:spAutoFit/>
          </a:bodyPr>
          <a:lstStyle/>
          <a:p>
            <a:pPr algn="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Figure 1: From Startup to the Company.</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Adaptation of the original by Steve Blank.</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Own source.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704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0"/>
            <a:ext cx="12192000" cy="830997"/>
          </a:xfrm>
          <a:prstGeom prst="rect">
            <a:avLst/>
          </a:prstGeom>
          <a:noFill/>
        </p:spPr>
        <p:txBody>
          <a:bodyPr wrap="square" rtlCol="0">
            <a:spAutoFit/>
          </a:bodyPr>
          <a:lstStyle/>
          <a:p>
            <a:r>
              <a:rPr lang="es-ES" sz="4800" dirty="0"/>
              <a:t>2.   </a:t>
            </a:r>
            <a:r>
              <a:rPr lang="es-ES" sz="4800" dirty="0">
                <a:solidFill>
                  <a:srgbClr val="C00000"/>
                </a:solidFill>
              </a:rPr>
              <a:t>SOCIAL</a:t>
            </a:r>
            <a:r>
              <a:rPr lang="es-ES" sz="4800" dirty="0"/>
              <a:t> </a:t>
            </a:r>
            <a:r>
              <a:rPr lang="es-ES" sz="4800" dirty="0" err="1"/>
              <a:t>entrepreneurship</a:t>
            </a:r>
            <a:endParaRPr lang="es-ES" sz="4800" dirty="0">
              <a:solidFill>
                <a:srgbClr val="C00000"/>
              </a:solidFill>
            </a:endParaRPr>
          </a:p>
        </p:txBody>
      </p:sp>
      <p:sp>
        <p:nvSpPr>
          <p:cNvPr id="4" name="Rectángulo 3"/>
          <p:cNvSpPr/>
          <p:nvPr/>
        </p:nvSpPr>
        <p:spPr>
          <a:xfrm>
            <a:off x="270141" y="843128"/>
            <a:ext cx="11269579" cy="2246769"/>
          </a:xfrm>
          <a:prstGeom prst="rect">
            <a:avLst/>
          </a:prstGeom>
        </p:spPr>
        <p:txBody>
          <a:bodyPr wrap="square">
            <a:spAutoFit/>
          </a:bodyPr>
          <a:lstStyle/>
          <a:p>
            <a:pPr marL="177800" indent="-177800" algn="just"/>
            <a:r>
              <a:rPr lang="en-US" sz="2800" dirty="0"/>
              <a:t>- When we have to start a Startup, or, otherwise, to execute an idea, the first thing we think on the need and that target of costumer we cover. Then, immediately, we look at the resources that we have to achieve and after, we try to answer with these resources to the creation to this product or service.</a:t>
            </a:r>
            <a:endParaRPr lang="es-ES" sz="2800" dirty="0"/>
          </a:p>
        </p:txBody>
      </p:sp>
      <p:pic>
        <p:nvPicPr>
          <p:cNvPr id="5" name="Imagen 4"/>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2967364" y="2463814"/>
            <a:ext cx="5875131" cy="4406348"/>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sp>
        <p:nvSpPr>
          <p:cNvPr id="7" name="Cuadro de texto 17"/>
          <p:cNvSpPr txBox="1">
            <a:spLocks noChangeArrowheads="1"/>
          </p:cNvSpPr>
          <p:nvPr/>
        </p:nvSpPr>
        <p:spPr bwMode="auto">
          <a:xfrm>
            <a:off x="8295695" y="6244078"/>
            <a:ext cx="2160270" cy="468630"/>
          </a:xfrm>
          <a:prstGeom prst="rect">
            <a:avLst/>
          </a:prstGeom>
          <a:noFill/>
          <a:ln w="9525">
            <a:noFill/>
            <a:miter lim="800000"/>
            <a:headEnd/>
            <a:tailEnd/>
          </a:ln>
        </p:spPr>
        <p:txBody>
          <a:bodyPr rot="0" vert="horz" wrap="square" lIns="91440" tIns="45720" rIns="91440" bIns="45720" anchor="t" anchorCtr="0">
            <a:spAutoFit/>
          </a:bodyPr>
          <a:lstStyle/>
          <a:p>
            <a:pPr algn="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Figure 2: Step by Step.</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Creative Commons Image.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931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16305" y="830997"/>
            <a:ext cx="11585366" cy="2397451"/>
          </a:xfrm>
          <a:prstGeom prst="rect">
            <a:avLst/>
          </a:prstGeom>
        </p:spPr>
        <p:txBody>
          <a:bodyPr wrap="square">
            <a:spAutoFit/>
          </a:bodyPr>
          <a:lstStyle/>
          <a:p>
            <a:pPr indent="449580" algn="just">
              <a:lnSpc>
                <a:spcPct val="107000"/>
              </a:lnSpc>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Step 1: The three F (Friends, Family and Fools):</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	Ask money or resource at the people around, like this, they bet in your idea. Do it before that you ask for loans or investors. These people support you without expecting anything in return and the money arrive for realizing your first investment.</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spTree>
    <p:extLst>
      <p:ext uri="{BB962C8B-B14F-4D97-AF65-F5344CB8AC3E}">
        <p14:creationId xmlns:p14="http://schemas.microsoft.com/office/powerpoint/2010/main" val="144039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1928143" cy="2858475"/>
          </a:xfrm>
          <a:prstGeom prst="rect">
            <a:avLst/>
          </a:prstGeom>
        </p:spPr>
        <p:txBody>
          <a:bodyPr wrap="square">
            <a:spAutoFit/>
          </a:bodyPr>
          <a:lstStyle/>
          <a:p>
            <a:pPr indent="449580" algn="just">
              <a:lnSpc>
                <a:spcPct val="107000"/>
              </a:lnSpc>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Step 2: Generate a Business Canvas Model (BCM):</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	To generate a Business Canvas Model is making to fit the puzzle pieces. This pieces will give us an overview of the objectives to be run, in the short and long term, how to receive income and expenses have during the execution of the idea.</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b="3948"/>
          <a:stretch/>
        </p:blipFill>
        <p:spPr>
          <a:xfrm>
            <a:off x="2013210" y="2401305"/>
            <a:ext cx="6710208" cy="3985847"/>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sp>
        <p:nvSpPr>
          <p:cNvPr id="6" name="Cuadro de texto 20"/>
          <p:cNvSpPr txBox="1">
            <a:spLocks noChangeArrowheads="1"/>
          </p:cNvSpPr>
          <p:nvPr/>
        </p:nvSpPr>
        <p:spPr bwMode="auto">
          <a:xfrm>
            <a:off x="8165510" y="6244078"/>
            <a:ext cx="2160270" cy="468630"/>
          </a:xfrm>
          <a:prstGeom prst="rect">
            <a:avLst/>
          </a:prstGeom>
          <a:solidFill>
            <a:sysClr val="window" lastClr="FFFFFF"/>
          </a:solidFill>
          <a:ln w="9525">
            <a:noFill/>
            <a:miter lim="800000"/>
            <a:headEnd/>
            <a:tailEnd/>
          </a:ln>
        </p:spPr>
        <p:txBody>
          <a:bodyPr rot="0" vert="horz" wrap="square" lIns="91440" tIns="45720" rIns="91440" bIns="45720" anchor="t" anchorCtr="0">
            <a:spAutoFit/>
          </a:bodyPr>
          <a:lstStyle/>
          <a:p>
            <a:pPr algn="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Figure3: Business Canvas Model.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Osterwalder 2010.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46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1935326" cy="2858475"/>
          </a:xfrm>
          <a:prstGeom prst="rect">
            <a:avLst/>
          </a:prstGeom>
        </p:spPr>
        <p:txBody>
          <a:bodyPr wrap="square">
            <a:spAutoFit/>
          </a:bodyPr>
          <a:lstStyle/>
          <a:p>
            <a:pPr indent="449580" algn="just">
              <a:lnSpc>
                <a:spcPct val="107000"/>
              </a:lnSpc>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Step 3: Use the feedback:	</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	We propose to subject this product or service to the customer development. So, we will use the feedback to the early adopters to reconfigure and to optimize our product or service. This will ripen our learnings, to validate and to pivot toward the definitive Business Model.</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descr="D:\Dropbox\02 Doctorado\12 Artículos 30septiembre\ref+\imág traducir\1.jpg"/>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7893" y="2497541"/>
            <a:ext cx="7068281" cy="3832800"/>
          </a:xfrm>
          <a:prstGeom prst="rect">
            <a:avLst/>
          </a:prstGeom>
          <a:noFill/>
          <a:ln>
            <a:noFill/>
          </a:ln>
        </p:spPr>
      </p:pic>
      <p:sp>
        <p:nvSpPr>
          <p:cNvPr id="4" name="Rectángulo 3"/>
          <p:cNvSpPr/>
          <p:nvPr/>
        </p:nvSpPr>
        <p:spPr>
          <a:xfrm>
            <a:off x="914400" y="6383343"/>
            <a:ext cx="9035715" cy="487506"/>
          </a:xfrm>
          <a:prstGeom prst="rect">
            <a:avLst/>
          </a:prstGeom>
        </p:spPr>
        <p:txBody>
          <a:bodyPr wrap="square">
            <a:spAutoFit/>
          </a:bodyPr>
          <a:lstStyle/>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SELL STOPS AND LISTEN TO YOUR CUSTOMERS.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VALIDATE YOUR LEARNINGS!!!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0" y="3612984"/>
            <a:ext cx="4162926" cy="1080296"/>
          </a:xfrm>
          <a:prstGeom prst="rect">
            <a:avLst/>
          </a:prstGeom>
        </p:spPr>
        <p:txBody>
          <a:bodyPr wrap="square">
            <a:spAutoFit/>
          </a:bodyPr>
          <a:lstStyle/>
          <a:p>
            <a:pPr algn="just">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TO PIVOT</a:t>
            </a:r>
            <a:r>
              <a:rPr lang="en-US" sz="2000" dirty="0">
                <a:latin typeface="Calibri" panose="020F0502020204030204" pitchFamily="34" charset="0"/>
                <a:ea typeface="Calibri" panose="020F0502020204030204" pitchFamily="34" charset="0"/>
                <a:cs typeface="Times New Roman" panose="02020603050405020304" pitchFamily="18" charset="0"/>
              </a:rPr>
              <a:t> is a consequence of the </a:t>
            </a:r>
            <a:r>
              <a:rPr lang="en-US" sz="2000" b="1" dirty="0">
                <a:latin typeface="Calibri" panose="020F0502020204030204" pitchFamily="34" charset="0"/>
                <a:ea typeface="Calibri" panose="020F0502020204030204" pitchFamily="34" charset="0"/>
                <a:cs typeface="Times New Roman" panose="02020603050405020304" pitchFamily="18" charset="0"/>
              </a:rPr>
              <a:t>LEARNINGS </a:t>
            </a:r>
            <a:r>
              <a:rPr lang="en-US" sz="2000" dirty="0">
                <a:latin typeface="Calibri" panose="020F0502020204030204" pitchFamily="34" charset="0"/>
                <a:ea typeface="Calibri" panose="020F0502020204030204" pitchFamily="34" charset="0"/>
                <a:cs typeface="Times New Roman" panose="02020603050405020304" pitchFamily="18" charset="0"/>
              </a:rPr>
              <a:t>from your business, not just the product.</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p:cNvSpPr txBox="1"/>
          <p:nvPr/>
        </p:nvSpPr>
        <p:spPr>
          <a:xfrm>
            <a:off x="5800299" y="5829346"/>
            <a:ext cx="1337481" cy="369332"/>
          </a:xfrm>
          <a:prstGeom prst="rect">
            <a:avLst/>
          </a:prstGeom>
          <a:noFill/>
        </p:spPr>
        <p:txBody>
          <a:bodyPr wrap="square" rtlCol="0">
            <a:spAutoFit/>
          </a:bodyPr>
          <a:lstStyle/>
          <a:p>
            <a:r>
              <a:rPr lang="es-ES" b="1" dirty="0">
                <a:solidFill>
                  <a:srgbClr val="FF0000"/>
                </a:solidFill>
              </a:rPr>
              <a:t>TO PIVOT</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sp>
        <p:nvSpPr>
          <p:cNvPr id="8" name="Cuadro de texto 16"/>
          <p:cNvSpPr txBox="1">
            <a:spLocks noChangeArrowheads="1"/>
          </p:cNvSpPr>
          <p:nvPr/>
        </p:nvSpPr>
        <p:spPr bwMode="auto">
          <a:xfrm>
            <a:off x="1375276" y="5604418"/>
            <a:ext cx="2787650" cy="921385"/>
          </a:xfrm>
          <a:prstGeom prst="rect">
            <a:avLst/>
          </a:prstGeom>
          <a:noFill/>
          <a:ln w="9525">
            <a:noFill/>
            <a:miter lim="800000"/>
            <a:headEnd/>
            <a:tailEnd/>
          </a:ln>
        </p:spPr>
        <p:txBody>
          <a:bodyPr rot="0" vert="horz" wrap="square" lIns="91440" tIns="45720" rIns="91440" bIns="45720" anchor="t" anchorCtr="0">
            <a:spAutoFit/>
          </a:bodyPr>
          <a:lstStyle/>
          <a:p>
            <a:pPr algn="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Figure 4: Customer development.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Adaptation of the original by Steve Blank.</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Own source.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234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4241546"/>
          </a:xfrm>
          <a:prstGeom prst="rect">
            <a:avLst/>
          </a:prstGeom>
        </p:spPr>
        <p:txBody>
          <a:bodyPr wrap="square">
            <a:spAutoFit/>
          </a:bodyPr>
          <a:lstStyle/>
          <a:p>
            <a:pPr indent="449580" algn="just">
              <a:lnSpc>
                <a:spcPct val="107000"/>
              </a:lnSpc>
              <a:spcAft>
                <a:spcPts val="0"/>
              </a:spcAft>
            </a:pP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en-US" sz="2800" b="1" dirty="0">
                <a:latin typeface="Calibri" panose="020F0502020204030204" pitchFamily="34" charset="0"/>
                <a:ea typeface="Calibri" panose="020F0502020204030204" pitchFamily="34" charset="0"/>
                <a:cs typeface="Times New Roman" panose="02020603050405020304" pitchFamily="18" charset="0"/>
              </a:rPr>
              <a:t>Step 4: Study the market:	</a:t>
            </a:r>
            <a:endParaRPr lang="es-ES"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 	Identify the competitors and study like she has moved in order to become company. That is, what is her added value? Also, we will study the substitutive products or services of our added value.</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	When we identify the competitors, we have to ask us self: Could it be, using the prefix co-, our </a:t>
            </a:r>
            <a:r>
              <a:rPr lang="en-US" sz="2800" b="1" dirty="0">
                <a:latin typeface="Calibri" panose="020F0502020204030204" pitchFamily="34" charset="0"/>
                <a:ea typeface="Calibri" panose="020F0502020204030204" pitchFamily="34" charset="0"/>
                <a:cs typeface="Times New Roman" panose="02020603050405020304" pitchFamily="18" charset="0"/>
              </a:rPr>
              <a:t>C</a:t>
            </a:r>
            <a:r>
              <a:rPr lang="en-US" sz="2800" b="1" u="sng" dirty="0">
                <a:latin typeface="Calibri" panose="020F0502020204030204" pitchFamily="34" charset="0"/>
                <a:ea typeface="Calibri" panose="020F0502020204030204" pitchFamily="34" charset="0"/>
                <a:cs typeface="Times New Roman" panose="02020603050405020304" pitchFamily="18" charset="0"/>
              </a:rPr>
              <a:t>OO</a:t>
            </a:r>
            <a:r>
              <a:rPr lang="en-US" sz="2800" b="1" dirty="0">
                <a:latin typeface="Calibri" panose="020F0502020204030204" pitchFamily="34" charset="0"/>
                <a:ea typeface="Calibri" panose="020F0502020204030204" pitchFamily="34" charset="0"/>
                <a:cs typeface="Times New Roman" panose="02020603050405020304" pitchFamily="18" charset="0"/>
              </a:rPr>
              <a:t>PETITORS</a:t>
            </a:r>
            <a:r>
              <a:rPr lang="en-US" sz="2800" dirty="0">
                <a:latin typeface="Calibri" panose="020F0502020204030204" pitchFamily="34" charset="0"/>
                <a:ea typeface="Calibri" panose="020F0502020204030204" pitchFamily="34" charset="0"/>
                <a:cs typeface="Times New Roman" panose="02020603050405020304" pitchFamily="18" charset="0"/>
              </a:rPr>
              <a:t>? Could we collaborate, co-create, cooperate, and, coproduce?</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965" y="6244078"/>
            <a:ext cx="1736035" cy="61392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937" y="3796015"/>
            <a:ext cx="3858126" cy="2893595"/>
          </a:xfrm>
          <a:prstGeom prst="rect">
            <a:avLst/>
          </a:prstGeom>
        </p:spPr>
      </p:pic>
      <p:sp>
        <p:nvSpPr>
          <p:cNvPr id="5" name="Cuadro de texto 197"/>
          <p:cNvSpPr txBox="1">
            <a:spLocks noChangeArrowheads="1"/>
          </p:cNvSpPr>
          <p:nvPr/>
        </p:nvSpPr>
        <p:spPr bwMode="auto">
          <a:xfrm>
            <a:off x="7320881" y="6244078"/>
            <a:ext cx="2787650" cy="737235"/>
          </a:xfrm>
          <a:prstGeom prst="rect">
            <a:avLst/>
          </a:prstGeom>
          <a:noFill/>
          <a:ln w="9525">
            <a:noFill/>
            <a:miter lim="800000"/>
            <a:headEnd/>
            <a:tailEnd/>
          </a:ln>
        </p:spPr>
        <p:txBody>
          <a:bodyPr rot="0" vert="horz" wrap="square" lIns="91440" tIns="45720" rIns="91440" bIns="45720" anchor="t" anchorCtr="0">
            <a:spAutoFit/>
          </a:bodyPr>
          <a:lstStyle/>
          <a:p>
            <a:pPr algn="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Figure 10: Networking.</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Creative Commons Image.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86140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641</Words>
  <Application>Microsoft Office PowerPoint</Application>
  <PresentationFormat>Panorámica</PresentationFormat>
  <Paragraphs>118</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Times New Roman</vt:lpstr>
      <vt:lpstr>Tema de Office</vt:lpstr>
      <vt:lpstr>Erasmus+, Key Action 2: Strategic partnership  PROJECT NUMBER: 2015-1-FR01-KA203-015261  IO1: Open Online Courses on Social Entrepreneurship Learning Material  Co-production, co-creation and cooperation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Jesús personal N.</dc:creator>
  <cp:lastModifiedBy>Nieto González Jesús</cp:lastModifiedBy>
  <cp:revision>34</cp:revision>
  <dcterms:created xsi:type="dcterms:W3CDTF">2016-10-11T14:04:34Z</dcterms:created>
  <dcterms:modified xsi:type="dcterms:W3CDTF">2017-04-26T12:51:43Z</dcterms:modified>
</cp:coreProperties>
</file>